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7"/>
  </p:notesMasterIdLst>
  <p:handoutMasterIdLst>
    <p:handoutMasterId r:id="rId18"/>
  </p:handoutMasterIdLst>
  <p:sldIdLst>
    <p:sldId id="256" r:id="rId5"/>
    <p:sldId id="268" r:id="rId6"/>
    <p:sldId id="271" r:id="rId7"/>
    <p:sldId id="272" r:id="rId8"/>
    <p:sldId id="274" r:id="rId9"/>
    <p:sldId id="273" r:id="rId10"/>
    <p:sldId id="275" r:id="rId11"/>
    <p:sldId id="276" r:id="rId12"/>
    <p:sldId id="278" r:id="rId13"/>
    <p:sldId id="279" r:id="rId14"/>
    <p:sldId id="280" r:id="rId15"/>
    <p:sldId id="281" r:id="rId16"/>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701" autoAdjust="0"/>
  </p:normalViewPr>
  <p:slideViewPr>
    <p:cSldViewPr snapToGrid="0" showGuides="1">
      <p:cViewPr varScale="1">
        <p:scale>
          <a:sx n="74" d="100"/>
          <a:sy n="74" d="100"/>
        </p:scale>
        <p:origin x="420"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07.05.2020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07.05.2020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sp>
        <p:nvSpPr>
          <p:cNvPr id="4" name="Дата 3"/>
          <p:cNvSpPr>
            <a:spLocks noGrp="1"/>
          </p:cNvSpPr>
          <p:nvPr>
            <p:ph type="dt" sz="half" idx="10"/>
          </p:nvPr>
        </p:nvSpPr>
        <p:spPr/>
        <p:txBody>
          <a:bodyPr rtlCol="0"/>
          <a:lstStyle>
            <a:lvl1pPr>
              <a:defRPr/>
            </a:lvl1pPr>
          </a:lstStyle>
          <a:p>
            <a:fld id="{3C522B8D-815E-429C-9EC2-505CEC215084}" type="datetime1">
              <a:rPr lang="ru-RU" smtClean="0"/>
              <a:pPr/>
              <a:t>07.05.2020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Рисунок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4" name="Текст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E80E4BC3-C763-48AA-8280-ACE59646066A}" type="datetime1">
              <a:rPr lang="ru-RU" smtClean="0"/>
              <a:pPr/>
              <a:t>07.05.2020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36D72474-459C-42C4-A0ED-A9AD89867D22}" type="datetime1">
              <a:rPr lang="ru-RU" smtClean="0"/>
              <a:pPr/>
              <a:t>07.05.2020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72600" y="365125"/>
            <a:ext cx="1714500" cy="5811838"/>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04900" y="365125"/>
            <a:ext cx="8098896" cy="5811838"/>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pPr rtl="0"/>
            <a:r>
              <a:rPr lang="ru-RU" dirty="0"/>
              <a:t>09.10.2016</a:t>
            </a:r>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grpSp>
        <p:nvGrpSpPr>
          <p:cNvPr id="7" name="Группа 6"/>
          <p:cNvGrpSpPr/>
          <p:nvPr/>
        </p:nvGrpSpPr>
        <p:grpSpPr>
          <a:xfrm rot="5400000">
            <a:off x="6514047" y="3228843"/>
            <a:ext cx="5632704" cy="84403"/>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008D2BC5-0E5D-4645-A815-DFCA1A04B5A6}" type="datetime1">
              <a:rPr lang="ru-RU" smtClean="0"/>
              <a:pPr/>
              <a:t>07.05.2020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0"/>
            <a:ext cx="12192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0"/>
            <a:ext cx="12192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Рисунок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ru-RU" smtClean="0"/>
              <a:t>Вставка рисунка</a:t>
            </a:r>
            <a:endParaRPr lang="ru-RU" dirty="0"/>
          </a:p>
        </p:txBody>
      </p:sp>
      <p:sp>
        <p:nvSpPr>
          <p:cNvPr id="19" name="Пояснительный текст"/>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ru-RU" sz="1100" b="1" i="1" dirty="0">
                <a:latin typeface="Arial" pitchFamily="34" charset="0"/>
                <a:cs typeface="Arial" pitchFamily="34" charset="0"/>
              </a:rPr>
              <a:t>ПРИМЕЧАНИЕ</a:t>
            </a:r>
            <a:endParaRPr lang="ru-RU" sz="1200" b="1" i="1" dirty="0">
              <a:latin typeface="Arial" pitchFamily="34" charset="0"/>
              <a:cs typeface="Arial" pitchFamily="34" charset="0"/>
            </a:endParaRPr>
          </a:p>
          <a:p>
            <a:pPr rtl="0"/>
            <a:r>
              <a:rPr lang="ru-RU" sz="1200" i="1" dirty="0">
                <a:latin typeface="Arial" pitchFamily="34" charset="0"/>
                <a:cs typeface="Arial" pitchFamily="34" charset="0"/>
              </a:rPr>
              <a:t>Чтобы изменить изображение на этом слайде, выберите рисунок и удалите его. Затем нажмите значок "Рисунки" в заполнителе, чтобы вставить изображение.</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0"/>
            <a:ext cx="12192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BF3049B1-F681-4AF5-B948-A3B940E9215A}" type="datetime1">
              <a:rPr lang="ru-RU" smtClean="0"/>
              <a:pPr/>
              <a:t>07.05.2020</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t>‹#›</a:t>
            </a:fld>
            <a:endParaRPr lang="ru-RU" dirty="0"/>
          </a:p>
        </p:txBody>
      </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lvl1pPr>
              <a:defRPr/>
            </a:lvl1pPr>
          </a:lstStyle>
          <a:p>
            <a:fld id="{89071334-89C1-48F8-8089-E3D6AA3BB79C}" type="datetime1">
              <a:rPr lang="ru-RU" smtClean="0"/>
              <a:pPr/>
              <a:t>07.05.2020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104900" y="2424112"/>
            <a:ext cx="4919472"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166110" y="2424112"/>
            <a:ext cx="4919472"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3FDCDF3F-3D72-4F56-93A1-9DDD55AB6452}" type="datetime1">
              <a:rPr lang="ru-RU" smtClean="0"/>
              <a:pPr/>
              <a:t>07.05.2020</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C5C11A32-C44A-4E32-8FFB-D057369B4F61}" type="datetime1">
              <a:rPr lang="ru-RU" smtClean="0"/>
              <a:pPr/>
              <a:t>07.05.2020</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5E5ECC2E-6DAB-4717-9C53-38589639C202}" type="datetime1">
              <a:rPr lang="ru-RU" smtClean="0"/>
              <a:pPr/>
              <a:t>07.05.2020</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Объект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2DC0002A-E6EF-4378-B5A3-22E20EA855B1}" type="datetime1">
              <a:rPr lang="ru-RU" smtClean="0"/>
              <a:pPr/>
              <a:t>07.05.2020</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0FF54DE5-C571-48E8-A5BC-B369434E2F44}" type="slidenum">
              <a:rPr lang="ru-RU" smtClean="0"/>
              <a:t>‹#›</a:t>
            </a:fld>
            <a:endParaRPr lang="ru-RU"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ru-RU" dirty="0"/>
              <a:t>Образец заголовка</a:t>
            </a:r>
          </a:p>
        </p:txBody>
      </p:sp>
      <p:sp>
        <p:nvSpPr>
          <p:cNvPr id="3" name="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a:p>
            <a:pPr lvl="5" rtl="0"/>
            <a:r>
              <a:rPr lang="ru-RU" dirty="0"/>
              <a:t>Шестой уровень</a:t>
            </a:r>
          </a:p>
          <a:p>
            <a:pPr lvl="6" rtl="0"/>
            <a:r>
              <a:rPr lang="ru-RU" dirty="0"/>
              <a:t>Седьмой уровень</a:t>
            </a:r>
          </a:p>
          <a:p>
            <a:pPr lvl="7" rtl="0"/>
            <a:r>
              <a:rPr lang="ru-RU" dirty="0"/>
              <a:t>Восьмой уровень</a:t>
            </a:r>
          </a:p>
          <a:p>
            <a:pPr lvl="8" rtl="0"/>
            <a:r>
              <a:rPr lang="ru-RU" dirty="0"/>
              <a:t>Девятый уровень</a:t>
            </a:r>
          </a:p>
        </p:txBody>
      </p:sp>
      <p:sp>
        <p:nvSpPr>
          <p:cNvPr id="4" name="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A42E0B6C-3F58-4527-A133-F91FB65EBC2F}" type="datetime1">
              <a:rPr lang="ru-RU" smtClean="0"/>
              <a:pPr/>
              <a:t>07.05.2020</a:t>
            </a:fld>
            <a:endParaRPr lang="ru-RU" dirty="0"/>
          </a:p>
        </p:txBody>
      </p:sp>
      <p:sp>
        <p:nvSpPr>
          <p:cNvPr id="5" name="Нижний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ru-RU" dirty="0"/>
          </a:p>
        </p:txBody>
      </p:sp>
      <p:sp>
        <p:nvSpPr>
          <p:cNvPr id="6" name="Номер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ru-RU" smtClean="0"/>
              <a:pPr/>
              <a:t>‹#›</a:t>
            </a:fld>
            <a:endParaRPr lang="ru-RU" dirty="0"/>
          </a:p>
        </p:txBody>
      </p:sp>
      <p:grpSp>
        <p:nvGrpSpPr>
          <p:cNvPr id="15" name="Группа 14"/>
          <p:cNvGrpSpPr/>
          <p:nvPr/>
        </p:nvGrpSpPr>
        <p:grpSpPr>
          <a:xfrm>
            <a:off x="1103376" y="1219201"/>
            <a:ext cx="9985248"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Открытая книга на столе, размытые полки с книгами на заднем плане" title="Образец рисунка"/>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6981063" y="1310656"/>
            <a:ext cx="2255520" cy="1353185"/>
          </a:xfrm>
          <a:prstGeom prst="rect">
            <a:avLst/>
          </a:prstGeom>
          <a:noFill/>
        </p:spPr>
      </p:pic>
      <p:sp>
        <p:nvSpPr>
          <p:cNvPr id="2" name="Прямоугольник 1"/>
          <p:cNvSpPr/>
          <p:nvPr/>
        </p:nvSpPr>
        <p:spPr>
          <a:xfrm>
            <a:off x="2924192" y="1310656"/>
            <a:ext cx="255230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rgbClr val="374C81"/>
                </a:solidFill>
                <a:effectLst/>
                <a:uLnTx/>
                <a:uFillTx/>
                <a:latin typeface="Arial" panose="020B0604020202020204" pitchFamily="34" charset="0"/>
                <a:ea typeface="Calibri" panose="020F0502020204030204" pitchFamily="34" charset="0"/>
                <a:cs typeface="Times New Roman" panose="02020603050405020304" pitchFamily="18" charset="0"/>
              </a:rPr>
              <a:t>   Учебная </a:t>
            </a:r>
            <a:r>
              <a:rPr kumimoji="0" lang="ru-RU" sz="1600" b="0" i="0" u="none" strike="noStrike" kern="0" cap="none" spc="0" normalizeH="0" baseline="0" noProof="0" dirty="0" smtClean="0">
                <a:ln>
                  <a:noFill/>
                </a:ln>
                <a:solidFill>
                  <a:srgbClr val="374C81"/>
                </a:solidFill>
                <a:effectLst/>
                <a:uLnTx/>
                <a:uFillTx/>
                <a:latin typeface="Arial" panose="020B0604020202020204" pitchFamily="34" charset="0"/>
                <a:ea typeface="Calibri" panose="020F0502020204030204" pitchFamily="34" charset="0"/>
                <a:cs typeface="Times New Roman" panose="02020603050405020304" pitchFamily="18" charset="0"/>
              </a:rPr>
              <a:t>библиотека </a:t>
            </a:r>
            <a:endParaRPr kumimoji="0" lang="ru-RU" sz="1600" b="0" i="0" u="none" strike="noStrike" kern="0" cap="none" spc="0" normalizeH="0" baseline="0" noProof="0" dirty="0" smtClean="0">
              <a:ln>
                <a:noFill/>
              </a:ln>
              <a:solidFill>
                <a:srgbClr val="374C8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srgbClr val="374C81"/>
                </a:solidFill>
                <a:effectLst/>
                <a:uLnTx/>
                <a:uFillTx/>
                <a:latin typeface="Arial" panose="020B0604020202020204" pitchFamily="34" charset="0"/>
                <a:ea typeface="Calibri" panose="020F0502020204030204" pitchFamily="34" charset="0"/>
                <a:cs typeface="Times New Roman" panose="02020603050405020304" pitchFamily="18" charset="0"/>
              </a:rPr>
              <a:t>Медицинского </a:t>
            </a:r>
            <a:r>
              <a:rPr kumimoji="0" lang="ru-RU" sz="1600" b="0" i="0" u="none" strike="noStrike" kern="0" cap="none" spc="0" normalizeH="0" baseline="0" noProof="0" dirty="0" smtClean="0">
                <a:ln>
                  <a:noFill/>
                </a:ln>
                <a:solidFill>
                  <a:srgbClr val="374C81"/>
                </a:solidFill>
                <a:effectLst/>
                <a:uLnTx/>
                <a:uFillTx/>
                <a:latin typeface="Arial" panose="020B0604020202020204" pitchFamily="34" charset="0"/>
                <a:ea typeface="Calibri" panose="020F0502020204030204" pitchFamily="34" charset="0"/>
                <a:cs typeface="Times New Roman" panose="02020603050405020304" pitchFamily="18" charset="0"/>
              </a:rPr>
              <a:t>института</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3" name="Прямоугольник 2"/>
          <p:cNvSpPr/>
          <p:nvPr/>
        </p:nvSpPr>
        <p:spPr>
          <a:xfrm>
            <a:off x="3560424" y="5193017"/>
            <a:ext cx="639919" cy="326243"/>
          </a:xfrm>
          <a:prstGeom prst="rect">
            <a:avLst/>
          </a:prstGeom>
        </p:spPr>
        <p:txBody>
          <a:bodyPr wrap="none">
            <a:spAutoFit/>
          </a:bodyPr>
          <a:lstStyle/>
          <a:p>
            <a:pPr lvl="0" algn="ctr" defTabSz="1218987">
              <a:lnSpc>
                <a:spcPct val="95000"/>
              </a:lnSpc>
              <a:buSzPct val="100000"/>
            </a:pPr>
            <a:r>
              <a:rPr lang="ru-RU" sz="1600" dirty="0">
                <a:solidFill>
                  <a:srgbClr val="374C81"/>
                </a:solidFill>
                <a:latin typeface="Arial" panose="020B0604020202020204" pitchFamily="34" charset="0"/>
                <a:cs typeface="Arial" panose="020B0604020202020204" pitchFamily="34" charset="0"/>
              </a:rPr>
              <a:t>2020</a:t>
            </a:r>
          </a:p>
        </p:txBody>
      </p:sp>
      <p:sp>
        <p:nvSpPr>
          <p:cNvPr id="9" name="Прямоугольник 8"/>
          <p:cNvSpPr/>
          <p:nvPr/>
        </p:nvSpPr>
        <p:spPr>
          <a:xfrm>
            <a:off x="1152343" y="2479708"/>
            <a:ext cx="6096000" cy="2339102"/>
          </a:xfrm>
          <a:prstGeom prst="rect">
            <a:avLst/>
          </a:prstGeom>
        </p:spPr>
        <p:txBody>
          <a:bodyPr>
            <a:spAutoFit/>
          </a:bodyPr>
          <a:lstStyle/>
          <a:p>
            <a:pPr lvl="0" defTabSz="1218987"/>
            <a:r>
              <a:rPr kumimoji="0" lang="ru-RU" sz="3200" b="0"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 </a:t>
            </a:r>
            <a:r>
              <a:rPr kumimoji="0" lang="ru-RU" sz="3200" b="0" i="0" u="none" strike="noStrike" kern="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 </a:t>
            </a:r>
            <a:r>
              <a:rPr kumimoji="0" lang="ru-RU" sz="3200" b="0"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Учебные издания ЭБС </a:t>
            </a:r>
            <a:br>
              <a:rPr kumimoji="0" lang="ru-RU" sz="3200" b="0"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br>
            <a:r>
              <a:rPr kumimoji="0" lang="ru-RU" sz="3200" b="0"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«Консультант студента»</a:t>
            </a:r>
            <a:br>
              <a:rPr kumimoji="0" lang="ru-RU" sz="3200" b="0"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br>
            <a:r>
              <a:rPr kumimoji="0" lang="ru-RU" sz="3200" b="0"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
            </a:r>
            <a:br>
              <a:rPr kumimoji="0" lang="ru-RU" sz="3200" b="0"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br>
            <a:r>
              <a:rPr kumimoji="0" lang="ru-RU" sz="3200" b="0"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       </a:t>
            </a:r>
            <a:r>
              <a:rPr lang="ru-RU" sz="2400" dirty="0" smtClean="0">
                <a:solidFill>
                  <a:srgbClr val="002060"/>
                </a:solidFill>
                <a:latin typeface="Arial" panose="020B0604020202020204" pitchFamily="34" charset="0"/>
                <a:cs typeface="Arial" panose="020B0604020202020204" pitchFamily="34" charset="0"/>
              </a:rPr>
              <a:t>Модуль</a:t>
            </a:r>
            <a:r>
              <a:rPr lang="ru-RU" sz="2400" dirty="0">
                <a:solidFill>
                  <a:srgbClr val="002060"/>
                </a:solidFill>
                <a:latin typeface="Arial" panose="020B0604020202020204" pitchFamily="34" charset="0"/>
                <a:cs typeface="Arial" panose="020B0604020202020204" pitchFamily="34" charset="0"/>
              </a:rPr>
              <a:t>: </a:t>
            </a:r>
            <a:r>
              <a:rPr lang="ru-RU" sz="2400" dirty="0" smtClean="0">
                <a:solidFill>
                  <a:srgbClr val="002060"/>
                </a:solidFill>
                <a:latin typeface="Arial" panose="020B0604020202020204" pitchFamily="34" charset="0"/>
                <a:cs typeface="Arial" panose="020B0604020202020204" pitchFamily="34" charset="0"/>
              </a:rPr>
              <a:t>Фармакология </a:t>
            </a:r>
            <a:endParaRPr lang="ru-RU" sz="2400" dirty="0">
              <a:solidFill>
                <a:srgbClr val="00206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45873" y="2584175"/>
            <a:ext cx="7979466" cy="3538330"/>
          </a:xfrm>
        </p:spPr>
        <p:txBody>
          <a:bodyPr rtlCol="0">
            <a:normAutofit/>
          </a:bodyPr>
          <a:lstStyle/>
          <a:p>
            <a:pPr algn="just"/>
            <a:r>
              <a:rPr lang="ru-RU" dirty="0" smtClean="0">
                <a:solidFill>
                  <a:srgbClr val="222222"/>
                </a:solidFill>
                <a:latin typeface="arial" panose="020B0604020202020204" pitchFamily="34" charset="0"/>
              </a:rPr>
              <a:t>	</a:t>
            </a:r>
            <a:endParaRPr lang="ru-RU" dirty="0">
              <a:latin typeface="Calibri" panose="020F0502020204030204" pitchFamily="34" charset="0"/>
            </a:endParaRPr>
          </a:p>
        </p:txBody>
      </p:sp>
      <p:sp>
        <p:nvSpPr>
          <p:cNvPr id="4" name="Прямоугольник 3"/>
          <p:cNvSpPr/>
          <p:nvPr/>
        </p:nvSpPr>
        <p:spPr>
          <a:xfrm>
            <a:off x="3057801" y="1583924"/>
            <a:ext cx="6722303" cy="1477328"/>
          </a:xfrm>
          <a:prstGeom prst="rect">
            <a:avLst/>
          </a:prstGeom>
        </p:spPr>
        <p:txBody>
          <a:bodyPr wrap="square">
            <a:spAutoFit/>
          </a:bodyPr>
          <a:lstStyle/>
          <a:p>
            <a:r>
              <a:rPr lang="ru-RU" dirty="0" err="1">
                <a:solidFill>
                  <a:schemeClr val="accent3">
                    <a:lumMod val="75000"/>
                  </a:schemeClr>
                </a:solidFill>
                <a:latin typeface="Arial" panose="020B0604020202020204" pitchFamily="34" charset="0"/>
                <a:cs typeface="Arial" panose="020B0604020202020204" pitchFamily="34" charset="0"/>
              </a:rPr>
              <a:t>Харкевич</a:t>
            </a:r>
            <a:r>
              <a:rPr lang="ru-RU" dirty="0">
                <a:solidFill>
                  <a:schemeClr val="accent3">
                    <a:lumMod val="75000"/>
                  </a:schemeClr>
                </a:solidFill>
                <a:latin typeface="Arial" panose="020B0604020202020204" pitchFamily="34" charset="0"/>
                <a:cs typeface="Arial" panose="020B0604020202020204" pitchFamily="34" charset="0"/>
              </a:rPr>
              <a:t> Д.А., Фармакология. Тестовые задания [Электронный ресурс] : учебное пособие / Д.А. </a:t>
            </a:r>
            <a:r>
              <a:rPr lang="ru-RU" dirty="0" err="1">
                <a:solidFill>
                  <a:schemeClr val="accent3">
                    <a:lumMod val="75000"/>
                  </a:schemeClr>
                </a:solidFill>
                <a:latin typeface="Arial" panose="020B0604020202020204" pitchFamily="34" charset="0"/>
                <a:cs typeface="Arial" panose="020B0604020202020204" pitchFamily="34" charset="0"/>
              </a:rPr>
              <a:t>Харкевич</a:t>
            </a:r>
            <a:r>
              <a:rPr lang="ru-RU" dirty="0">
                <a:solidFill>
                  <a:schemeClr val="accent3">
                    <a:lumMod val="75000"/>
                  </a:schemeClr>
                </a:solidFill>
                <a:latin typeface="Arial" panose="020B0604020202020204" pitchFamily="34" charset="0"/>
                <a:cs typeface="Arial" panose="020B0604020202020204" pitchFamily="34" charset="0"/>
              </a:rPr>
              <a:t>, Е.Ю. </a:t>
            </a:r>
            <a:r>
              <a:rPr lang="ru-RU" dirty="0" err="1">
                <a:solidFill>
                  <a:schemeClr val="accent3">
                    <a:lumMod val="75000"/>
                  </a:schemeClr>
                </a:solidFill>
                <a:latin typeface="Arial" panose="020B0604020202020204" pitchFamily="34" charset="0"/>
                <a:cs typeface="Arial" panose="020B0604020202020204" pitchFamily="34" charset="0"/>
              </a:rPr>
              <a:t>Лемина</a:t>
            </a:r>
            <a:r>
              <a:rPr lang="ru-RU" dirty="0">
                <a:solidFill>
                  <a:schemeClr val="accent3">
                    <a:lumMod val="75000"/>
                  </a:schemeClr>
                </a:solidFill>
                <a:latin typeface="Arial" panose="020B0604020202020204" pitchFamily="34" charset="0"/>
                <a:cs typeface="Arial" panose="020B0604020202020204" pitchFamily="34" charset="0"/>
              </a:rPr>
              <a:t>, Л.А. Овсянникова и др.; под ред. Д. А. </a:t>
            </a:r>
            <a:r>
              <a:rPr lang="ru-RU" dirty="0" err="1">
                <a:solidFill>
                  <a:schemeClr val="accent3">
                    <a:lumMod val="75000"/>
                  </a:schemeClr>
                </a:solidFill>
                <a:latin typeface="Arial" panose="020B0604020202020204" pitchFamily="34" charset="0"/>
                <a:cs typeface="Arial" panose="020B0604020202020204" pitchFamily="34" charset="0"/>
              </a:rPr>
              <a:t>Харкевича</a:t>
            </a:r>
            <a:r>
              <a:rPr lang="ru-RU" dirty="0">
                <a:solidFill>
                  <a:schemeClr val="accent3">
                    <a:lumMod val="75000"/>
                  </a:schemeClr>
                </a:solidFill>
                <a:latin typeface="Arial" panose="020B0604020202020204" pitchFamily="34" charset="0"/>
                <a:cs typeface="Arial" panose="020B0604020202020204" pitchFamily="34" charset="0"/>
              </a:rPr>
              <a:t>. - 3-е изд., </a:t>
            </a:r>
            <a:r>
              <a:rPr lang="ru-RU" dirty="0" err="1">
                <a:solidFill>
                  <a:schemeClr val="accent3">
                    <a:lumMod val="75000"/>
                  </a:schemeClr>
                </a:solidFill>
                <a:latin typeface="Arial" panose="020B0604020202020204" pitchFamily="34" charset="0"/>
                <a:cs typeface="Arial" panose="020B0604020202020204" pitchFamily="34" charset="0"/>
              </a:rPr>
              <a:t>испр</a:t>
            </a:r>
            <a:r>
              <a:rPr lang="ru-RU" dirty="0">
                <a:solidFill>
                  <a:schemeClr val="accent3">
                    <a:lumMod val="75000"/>
                  </a:schemeClr>
                </a:solidFill>
                <a:latin typeface="Arial" panose="020B0604020202020204" pitchFamily="34" charset="0"/>
                <a:cs typeface="Arial" panose="020B0604020202020204" pitchFamily="34" charset="0"/>
              </a:rPr>
              <a:t>. и </a:t>
            </a:r>
            <a:r>
              <a:rPr lang="ru-RU" dirty="0" err="1">
                <a:solidFill>
                  <a:schemeClr val="accent3">
                    <a:lumMod val="75000"/>
                  </a:schemeClr>
                </a:solidFill>
                <a:latin typeface="Arial" panose="020B0604020202020204" pitchFamily="34" charset="0"/>
                <a:cs typeface="Arial" panose="020B0604020202020204" pitchFamily="34" charset="0"/>
              </a:rPr>
              <a:t>перераб</a:t>
            </a:r>
            <a:r>
              <a:rPr lang="ru-RU" dirty="0">
                <a:solidFill>
                  <a:schemeClr val="accent3">
                    <a:lumMod val="75000"/>
                  </a:schemeClr>
                </a:solidFill>
                <a:latin typeface="Arial" panose="020B0604020202020204" pitchFamily="34" charset="0"/>
                <a:cs typeface="Arial" panose="020B0604020202020204" pitchFamily="34" charset="0"/>
              </a:rPr>
              <a:t>. - М. : ГЭОТАР-Медиа, 2013. - 352 с. - ISBN 978-5-9704-2380-6</a:t>
            </a:r>
          </a:p>
        </p:txBody>
      </p:sp>
      <p:pic>
        <p:nvPicPr>
          <p:cNvPr id="9218" name="Picture 2" descr="Фармакология.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5071" y="1749287"/>
            <a:ext cx="1712981" cy="262393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45873" y="3614676"/>
            <a:ext cx="8834231" cy="1477328"/>
          </a:xfrm>
          <a:prstGeom prst="rect">
            <a:avLst/>
          </a:prstGeom>
        </p:spPr>
        <p:txBody>
          <a:bodyPr wrap="square">
            <a:spAutoFit/>
          </a:bodyPr>
          <a:lstStyle/>
          <a:p>
            <a:pPr algn="just"/>
            <a:r>
              <a:rPr lang="ru-RU" dirty="0" smtClean="0">
                <a:solidFill>
                  <a:srgbClr val="222222"/>
                </a:solidFill>
                <a:latin typeface="arial" panose="020B0604020202020204" pitchFamily="34" charset="0"/>
              </a:rPr>
              <a:t>	</a:t>
            </a:r>
            <a:r>
              <a:rPr lang="ru-RU" dirty="0" smtClean="0">
                <a:solidFill>
                  <a:schemeClr val="accent3">
                    <a:lumMod val="75000"/>
                  </a:schemeClr>
                </a:solidFill>
                <a:latin typeface="arial" panose="020B0604020202020204" pitchFamily="34" charset="0"/>
              </a:rPr>
              <a:t>Учебное </a:t>
            </a:r>
            <a:r>
              <a:rPr lang="ru-RU" dirty="0">
                <a:solidFill>
                  <a:schemeClr val="accent3">
                    <a:lumMod val="75000"/>
                  </a:schemeClr>
                </a:solidFill>
                <a:latin typeface="arial" panose="020B0604020202020204" pitchFamily="34" charset="0"/>
              </a:rPr>
              <a:t>пособие содержит тестовые задания по всему курсу фармакологии. Вопросы касаются классификации препаратов, механизма и локализации их действия, основных свойств, применения и побочных эффектов. Учебное пособие предназначено студентам медицинских вузов и факультетов.</a:t>
            </a:r>
            <a:endParaRPr lang="ru-RU" dirty="0">
              <a:solidFill>
                <a:schemeClr val="accent3">
                  <a:lumMod val="75000"/>
                </a:schemeClr>
              </a:solidFill>
            </a:endParaRPr>
          </a:p>
        </p:txBody>
      </p:sp>
    </p:spTree>
    <p:extLst>
      <p:ext uri="{BB962C8B-B14F-4D97-AF65-F5344CB8AC3E}">
        <p14:creationId xmlns:p14="http://schemas.microsoft.com/office/powerpoint/2010/main" val="542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45873" y="2584175"/>
            <a:ext cx="7979466" cy="3538330"/>
          </a:xfrm>
        </p:spPr>
        <p:txBody>
          <a:bodyPr rtlCol="0">
            <a:normAutofit/>
          </a:bodyPr>
          <a:lstStyle/>
          <a:p>
            <a:pPr algn="just"/>
            <a:r>
              <a:rPr lang="ru-RU" dirty="0" smtClean="0">
                <a:solidFill>
                  <a:srgbClr val="222222"/>
                </a:solidFill>
                <a:latin typeface="arial" panose="020B0604020202020204" pitchFamily="34" charset="0"/>
              </a:rPr>
              <a:t>		</a:t>
            </a:r>
            <a:endParaRPr lang="ru-RU" dirty="0">
              <a:latin typeface="Calibri" panose="020F0502020204030204" pitchFamily="34" charset="0"/>
            </a:endParaRPr>
          </a:p>
        </p:txBody>
      </p:sp>
      <p:sp>
        <p:nvSpPr>
          <p:cNvPr id="4" name="Прямоугольник 3"/>
          <p:cNvSpPr/>
          <p:nvPr/>
        </p:nvSpPr>
        <p:spPr>
          <a:xfrm>
            <a:off x="2961860" y="1152939"/>
            <a:ext cx="6122505" cy="369332"/>
          </a:xfrm>
          <a:prstGeom prst="rect">
            <a:avLst/>
          </a:prstGeom>
        </p:spPr>
        <p:txBody>
          <a:bodyPr wrap="square">
            <a:spAutoFit/>
          </a:bodyPr>
          <a:lstStyle/>
          <a:p>
            <a:endParaRPr lang="ru-RU" dirty="0">
              <a:solidFill>
                <a:srgbClr val="514843"/>
              </a:solidFill>
              <a:latin typeface="Arial" panose="020B0604020202020204" pitchFamily="34" charset="0"/>
              <a:cs typeface="Arial" panose="020B0604020202020204" pitchFamily="34" charset="0"/>
            </a:endParaRPr>
          </a:p>
        </p:txBody>
      </p:sp>
      <p:sp>
        <p:nvSpPr>
          <p:cNvPr id="2" name="Прямоугольник 1"/>
          <p:cNvSpPr/>
          <p:nvPr/>
        </p:nvSpPr>
        <p:spPr>
          <a:xfrm>
            <a:off x="980247" y="3178504"/>
            <a:ext cx="8401877" cy="1754326"/>
          </a:xfrm>
          <a:prstGeom prst="rect">
            <a:avLst/>
          </a:prstGeom>
        </p:spPr>
        <p:txBody>
          <a:bodyPr wrap="square">
            <a:spAutoFit/>
          </a:bodyPr>
          <a:lstStyle/>
          <a:p>
            <a:pPr algn="just"/>
            <a:r>
              <a:rPr lang="ru-RU" dirty="0" smtClean="0">
                <a:solidFill>
                  <a:srgbClr val="222222"/>
                </a:solidFill>
                <a:latin typeface="arial" panose="020B0604020202020204" pitchFamily="34" charset="0"/>
              </a:rPr>
              <a:t>	В </a:t>
            </a:r>
            <a:r>
              <a:rPr lang="ru-RU" dirty="0">
                <a:solidFill>
                  <a:srgbClr val="222222"/>
                </a:solidFill>
                <a:latin typeface="arial" panose="020B0604020202020204" pitchFamily="34" charset="0"/>
              </a:rPr>
              <a:t>учебнике кратко описаны наиболее важные группы лекарственных средств и их основные представители. Специальный раздел посвящен общей рецептуре - правилам выписывания рецептов. Содержание учебника соответствует программе по фармакологии для медицинских училищ, утвержденной Министерством здравоохранения РФ.</a:t>
            </a:r>
          </a:p>
          <a:p>
            <a:pPr algn="just"/>
            <a:r>
              <a:rPr lang="ru-RU" dirty="0">
                <a:solidFill>
                  <a:srgbClr val="222222"/>
                </a:solidFill>
                <a:latin typeface="arial" panose="020B0604020202020204" pitchFamily="34" charset="0"/>
              </a:rPr>
              <a:t>Учебник предназначен учащимся медицинских колледжей и училищ.</a:t>
            </a:r>
            <a:endParaRPr lang="ru-RU" b="0" i="0" dirty="0">
              <a:solidFill>
                <a:srgbClr val="222222"/>
              </a:solidFill>
              <a:effectLst/>
              <a:latin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9748631" y="1786701"/>
            <a:ext cx="1896020" cy="2566638"/>
          </a:xfrm>
          <a:prstGeom prst="rect">
            <a:avLst/>
          </a:prstGeom>
        </p:spPr>
      </p:pic>
      <p:sp>
        <p:nvSpPr>
          <p:cNvPr id="6" name="Прямоугольник 5"/>
          <p:cNvSpPr/>
          <p:nvPr/>
        </p:nvSpPr>
        <p:spPr>
          <a:xfrm>
            <a:off x="3240985" y="1522271"/>
            <a:ext cx="6096000" cy="1200329"/>
          </a:xfrm>
          <a:prstGeom prst="rect">
            <a:avLst/>
          </a:prstGeom>
        </p:spPr>
        <p:txBody>
          <a:bodyPr wrap="square">
            <a:spAutoFit/>
          </a:bodyPr>
          <a:lstStyle/>
          <a:p>
            <a:r>
              <a:rPr lang="ru-RU" dirty="0" err="1">
                <a:solidFill>
                  <a:srgbClr val="333333"/>
                </a:solidFill>
                <a:latin typeface="LatoWeb"/>
              </a:rPr>
              <a:t>Харкевич</a:t>
            </a:r>
            <a:r>
              <a:rPr lang="ru-RU" dirty="0">
                <a:solidFill>
                  <a:srgbClr val="333333"/>
                </a:solidFill>
                <a:latin typeface="LatoWeb"/>
              </a:rPr>
              <a:t> Д.А., Фармакология с общей рецептурой [Электронный ресурс] : учебник / </a:t>
            </a:r>
            <a:r>
              <a:rPr lang="ru-RU" dirty="0" err="1">
                <a:solidFill>
                  <a:srgbClr val="333333"/>
                </a:solidFill>
                <a:latin typeface="LatoWeb"/>
              </a:rPr>
              <a:t>Харкевич</a:t>
            </a:r>
            <a:r>
              <a:rPr lang="ru-RU" dirty="0">
                <a:solidFill>
                  <a:srgbClr val="333333"/>
                </a:solidFill>
                <a:latin typeface="LatoWeb"/>
              </a:rPr>
              <a:t> Д.А. - 3-е изд., </a:t>
            </a:r>
            <a:r>
              <a:rPr lang="ru-RU" dirty="0" err="1">
                <a:solidFill>
                  <a:srgbClr val="333333"/>
                </a:solidFill>
                <a:latin typeface="LatoWeb"/>
              </a:rPr>
              <a:t>испр</a:t>
            </a:r>
            <a:r>
              <a:rPr lang="ru-RU" dirty="0">
                <a:solidFill>
                  <a:srgbClr val="333333"/>
                </a:solidFill>
                <a:latin typeface="LatoWeb"/>
              </a:rPr>
              <a:t>. и доп. - М. : ГЭОТАР-Медиа, 2013. - 464 с. - ISBN 978-5-9704-2700-2</a:t>
            </a:r>
            <a:endParaRPr lang="ru-RU" dirty="0"/>
          </a:p>
        </p:txBody>
      </p:sp>
    </p:spTree>
    <p:extLst>
      <p:ext uri="{BB962C8B-B14F-4D97-AF65-F5344CB8AC3E}">
        <p14:creationId xmlns:p14="http://schemas.microsoft.com/office/powerpoint/2010/main" val="30724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endParaRPr lang="ru-RU" sz="4000" dirty="0" smtClean="0">
              <a:solidFill>
                <a:schemeClr val="tx2"/>
              </a:solidFill>
              <a:latin typeface="Arial" panose="020B0604020202020204" pitchFamily="34" charset="0"/>
              <a:cs typeface="Arial" panose="020B0604020202020204" pitchFamily="34" charset="0"/>
            </a:endParaRPr>
          </a:p>
          <a:p>
            <a:pPr algn="ctr"/>
            <a:endParaRPr lang="ru-RU" sz="4000" dirty="0">
              <a:solidFill>
                <a:schemeClr val="tx2"/>
              </a:solidFill>
              <a:latin typeface="Arial" panose="020B0604020202020204" pitchFamily="34" charset="0"/>
              <a:cs typeface="Arial" panose="020B0604020202020204" pitchFamily="34" charset="0"/>
            </a:endParaRPr>
          </a:p>
          <a:p>
            <a:pPr marL="0" indent="0" algn="ctr">
              <a:buNone/>
            </a:pPr>
            <a:r>
              <a:rPr lang="ru-RU" sz="4000" dirty="0" smtClean="0">
                <a:solidFill>
                  <a:schemeClr val="accent3">
                    <a:lumMod val="75000"/>
                  </a:schemeClr>
                </a:solidFill>
                <a:latin typeface="Arial" panose="020B0604020202020204" pitchFamily="34" charset="0"/>
                <a:cs typeface="Arial" panose="020B0604020202020204" pitchFamily="34" charset="0"/>
              </a:rPr>
              <a:t>Благодарим за просмотр!</a:t>
            </a:r>
            <a:endParaRPr lang="ru-RU" sz="400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0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45873" y="3319670"/>
            <a:ext cx="7979466" cy="3538330"/>
          </a:xfrm>
        </p:spPr>
        <p:txBody>
          <a:bodyPr rtlCol="0">
            <a:normAutofit/>
          </a:bodyPr>
          <a:lstStyle/>
          <a:p>
            <a:pPr algn="just"/>
            <a:r>
              <a:rPr lang="ru-RU" dirty="0" smtClean="0">
                <a:solidFill>
                  <a:srgbClr val="222222"/>
                </a:solidFill>
                <a:latin typeface="arial" panose="020B0604020202020204" pitchFamily="34" charset="0"/>
              </a:rPr>
              <a:t>	</a:t>
            </a:r>
            <a:r>
              <a:rPr lang="ru-RU" dirty="0">
                <a:solidFill>
                  <a:srgbClr val="222222"/>
                </a:solidFill>
                <a:latin typeface="arial" panose="020B0604020202020204" pitchFamily="34" charset="0"/>
              </a:rPr>
              <a:t>В пособии курс фармакологии изложен в увлекательной форме и в соответствии с учебной программой.</a:t>
            </a:r>
          </a:p>
          <a:p>
            <a:pPr algn="just"/>
            <a:r>
              <a:rPr lang="ru-RU" dirty="0">
                <a:solidFill>
                  <a:srgbClr val="222222"/>
                </a:solidFill>
                <a:latin typeface="arial" panose="020B0604020202020204" pitchFamily="34" charset="0"/>
              </a:rPr>
              <a:t>В первой части книги рассматриваются вопросы общей фармакологии. Вторая часть включает главы, содержащие сведения об основных группах лекарственных средств и о лекарственных препаратах.</a:t>
            </a:r>
          </a:p>
          <a:p>
            <a:pPr algn="just"/>
            <a:r>
              <a:rPr lang="ru-RU" dirty="0">
                <a:solidFill>
                  <a:srgbClr val="222222"/>
                </a:solidFill>
                <a:latin typeface="arial" panose="020B0604020202020204" pitchFamily="34" charset="0"/>
              </a:rPr>
              <a:t>Пособие содержит дополнительный материал и предназначено студентам фармацевтических вузов и факультетов, ординаторам и аспирантам.</a:t>
            </a:r>
          </a:p>
          <a:p>
            <a:pPr algn="just"/>
            <a:r>
              <a:rPr lang="ru-RU" dirty="0"/>
              <a:t/>
            </a:r>
            <a:br>
              <a:rPr lang="ru-RU" dirty="0"/>
            </a:br>
            <a:endParaRPr lang="ru-RU" dirty="0">
              <a:latin typeface="Calibri" panose="020F0502020204030204" pitchFamily="34" charset="0"/>
            </a:endParaRPr>
          </a:p>
        </p:txBody>
      </p:sp>
      <p:sp>
        <p:nvSpPr>
          <p:cNvPr id="4" name="Прямоугольник 3"/>
          <p:cNvSpPr/>
          <p:nvPr/>
        </p:nvSpPr>
        <p:spPr>
          <a:xfrm>
            <a:off x="2961860" y="1152939"/>
            <a:ext cx="6122505" cy="1200329"/>
          </a:xfrm>
          <a:prstGeom prst="rect">
            <a:avLst/>
          </a:prstGeom>
        </p:spPr>
        <p:txBody>
          <a:bodyPr wrap="square">
            <a:spAutoFit/>
          </a:bodyPr>
          <a:lstStyle/>
          <a:p>
            <a:r>
              <a:rPr lang="ru-RU" dirty="0" err="1">
                <a:solidFill>
                  <a:srgbClr val="333333"/>
                </a:solidFill>
                <a:latin typeface="Arial" panose="020B0604020202020204" pitchFamily="34" charset="0"/>
                <a:cs typeface="Arial" panose="020B0604020202020204" pitchFamily="34" charset="0"/>
              </a:rPr>
              <a:t>Аляутдин</a:t>
            </a:r>
            <a:r>
              <a:rPr lang="ru-RU" dirty="0">
                <a:solidFill>
                  <a:srgbClr val="333333"/>
                </a:solidFill>
                <a:latin typeface="Arial" panose="020B0604020202020204" pitchFamily="34" charset="0"/>
                <a:cs typeface="Arial" panose="020B0604020202020204" pitchFamily="34" charset="0"/>
              </a:rPr>
              <a:t> Р.Н., Фармакология. </a:t>
            </a:r>
            <a:r>
              <a:rPr lang="en-US" dirty="0">
                <a:solidFill>
                  <a:srgbClr val="333333"/>
                </a:solidFill>
                <a:latin typeface="Arial" panose="020B0604020202020204" pitchFamily="34" charset="0"/>
                <a:cs typeface="Arial" panose="020B0604020202020204" pitchFamily="34" charset="0"/>
              </a:rPr>
              <a:t>Ultra light [</a:t>
            </a:r>
            <a:r>
              <a:rPr lang="ru-RU" dirty="0">
                <a:solidFill>
                  <a:srgbClr val="333333"/>
                </a:solidFill>
                <a:latin typeface="Arial" panose="020B0604020202020204" pitchFamily="34" charset="0"/>
                <a:cs typeface="Arial" panose="020B0604020202020204" pitchFamily="34" charset="0"/>
              </a:rPr>
              <a:t>Электронный ресурс] / </a:t>
            </a:r>
            <a:r>
              <a:rPr lang="ru-RU" dirty="0" err="1">
                <a:solidFill>
                  <a:srgbClr val="333333"/>
                </a:solidFill>
                <a:latin typeface="Arial" panose="020B0604020202020204" pitchFamily="34" charset="0"/>
                <a:cs typeface="Arial" panose="020B0604020202020204" pitchFamily="34" charset="0"/>
              </a:rPr>
              <a:t>Аляутдин</a:t>
            </a:r>
            <a:r>
              <a:rPr lang="ru-RU" dirty="0">
                <a:solidFill>
                  <a:srgbClr val="333333"/>
                </a:solidFill>
                <a:latin typeface="Arial" panose="020B0604020202020204" pitchFamily="34" charset="0"/>
                <a:cs typeface="Arial" panose="020B0604020202020204" pitchFamily="34" charset="0"/>
              </a:rPr>
              <a:t> Р.Н. - М. : ГЭОТАР-Медиа, 2016. - 592 с. - </a:t>
            </a:r>
            <a:r>
              <a:rPr lang="en-US" dirty="0">
                <a:solidFill>
                  <a:srgbClr val="333333"/>
                </a:solidFill>
                <a:latin typeface="Arial" panose="020B0604020202020204" pitchFamily="34" charset="0"/>
                <a:cs typeface="Arial" panose="020B0604020202020204" pitchFamily="34" charset="0"/>
              </a:rPr>
              <a:t>ISBN 978-5-9704-3835-0 - </a:t>
            </a:r>
            <a:r>
              <a:rPr lang="ru-RU" dirty="0">
                <a:solidFill>
                  <a:srgbClr val="333333"/>
                </a:solidFill>
                <a:latin typeface="Arial" panose="020B0604020202020204" pitchFamily="34" charset="0"/>
                <a:cs typeface="Arial" panose="020B0604020202020204" pitchFamily="34" charset="0"/>
              </a:rPr>
              <a:t>Режим доступа: </a:t>
            </a:r>
            <a:r>
              <a:rPr lang="en-US" dirty="0">
                <a:solidFill>
                  <a:srgbClr val="333333"/>
                </a:solidFill>
                <a:latin typeface="Arial" panose="020B0604020202020204" pitchFamily="34" charset="0"/>
                <a:cs typeface="Arial" panose="020B0604020202020204" pitchFamily="34" charset="0"/>
              </a:rPr>
              <a:t>http://www.studmedlib.ru/book/ISBN9785970438350.html</a:t>
            </a:r>
            <a:endParaRPr lang="ru-RU" dirty="0">
              <a:latin typeface="Arial" panose="020B0604020202020204" pitchFamily="34" charset="0"/>
              <a:cs typeface="Arial" panose="020B0604020202020204" pitchFamily="34" charset="0"/>
            </a:endParaRPr>
          </a:p>
        </p:txBody>
      </p:sp>
      <p:pic>
        <p:nvPicPr>
          <p:cNvPr id="1026" name="Picture 2" descr="Фармакология. Ultra light.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6654" y="1938131"/>
            <a:ext cx="1931641" cy="276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45873" y="2584175"/>
            <a:ext cx="7979466" cy="3538330"/>
          </a:xfrm>
        </p:spPr>
        <p:txBody>
          <a:bodyPr rtlCol="0">
            <a:normAutofit/>
          </a:bodyPr>
          <a:lstStyle/>
          <a:p>
            <a:pPr algn="just"/>
            <a:r>
              <a:rPr lang="ru-RU" dirty="0" smtClean="0">
                <a:solidFill>
                  <a:srgbClr val="222222"/>
                </a:solidFill>
                <a:latin typeface="arial" panose="020B0604020202020204" pitchFamily="34" charset="0"/>
              </a:rPr>
              <a:t>	</a:t>
            </a:r>
            <a:endParaRPr lang="ru-RU" dirty="0">
              <a:latin typeface="Calibri" panose="020F0502020204030204" pitchFamily="34" charset="0"/>
            </a:endParaRPr>
          </a:p>
        </p:txBody>
      </p:sp>
      <p:sp>
        <p:nvSpPr>
          <p:cNvPr id="4" name="Прямоугольник 3"/>
          <p:cNvSpPr/>
          <p:nvPr/>
        </p:nvSpPr>
        <p:spPr>
          <a:xfrm>
            <a:off x="2961860" y="1152939"/>
            <a:ext cx="6122505" cy="369332"/>
          </a:xfrm>
          <a:prstGeom prst="rect">
            <a:avLst/>
          </a:prstGeom>
        </p:spPr>
        <p:txBody>
          <a:bodyPr wrap="square">
            <a:spAutoFit/>
          </a:bodyPr>
          <a:lstStyle/>
          <a:p>
            <a:endParaRPr lang="ru-RU" dirty="0">
              <a:solidFill>
                <a:srgbClr val="514843"/>
              </a:solidFill>
              <a:latin typeface="Arial" panose="020B0604020202020204" pitchFamily="34" charset="0"/>
              <a:cs typeface="Arial" panose="020B0604020202020204" pitchFamily="34" charset="0"/>
            </a:endParaRPr>
          </a:p>
        </p:txBody>
      </p:sp>
      <p:sp>
        <p:nvSpPr>
          <p:cNvPr id="2" name="Прямоугольник 1"/>
          <p:cNvSpPr/>
          <p:nvPr/>
        </p:nvSpPr>
        <p:spPr>
          <a:xfrm>
            <a:off x="2988364" y="1152939"/>
            <a:ext cx="6632713" cy="1200329"/>
          </a:xfrm>
          <a:prstGeom prst="rect">
            <a:avLst/>
          </a:prstGeom>
        </p:spPr>
        <p:txBody>
          <a:bodyPr wrap="square">
            <a:spAutoFit/>
          </a:bodyPr>
          <a:lstStyle/>
          <a:p>
            <a:pPr algn="just"/>
            <a:r>
              <a:rPr lang="ru-RU" dirty="0" err="1">
                <a:solidFill>
                  <a:srgbClr val="333333"/>
                </a:solidFill>
                <a:latin typeface="Arial" panose="020B0604020202020204" pitchFamily="34" charset="0"/>
                <a:cs typeface="Arial" panose="020B0604020202020204" pitchFamily="34" charset="0"/>
              </a:rPr>
              <a:t>Аляутдин</a:t>
            </a:r>
            <a:r>
              <a:rPr lang="ru-RU" dirty="0">
                <a:solidFill>
                  <a:srgbClr val="333333"/>
                </a:solidFill>
                <a:latin typeface="Arial" panose="020B0604020202020204" pitchFamily="34" charset="0"/>
                <a:cs typeface="Arial" panose="020B0604020202020204" pitchFamily="34" charset="0"/>
              </a:rPr>
              <a:t> Р.Н., Фармакология [Электронный ресурс] : учебник / под ред. Р. Н. </a:t>
            </a:r>
            <a:r>
              <a:rPr lang="ru-RU" dirty="0" err="1">
                <a:solidFill>
                  <a:srgbClr val="333333"/>
                </a:solidFill>
                <a:latin typeface="Arial" panose="020B0604020202020204" pitchFamily="34" charset="0"/>
                <a:cs typeface="Arial" panose="020B0604020202020204" pitchFamily="34" charset="0"/>
              </a:rPr>
              <a:t>Аляутдина</a:t>
            </a:r>
            <a:r>
              <a:rPr lang="ru-RU" dirty="0">
                <a:solidFill>
                  <a:srgbClr val="333333"/>
                </a:solidFill>
                <a:latin typeface="Arial" panose="020B0604020202020204" pitchFamily="34" charset="0"/>
                <a:cs typeface="Arial" panose="020B0604020202020204" pitchFamily="34" charset="0"/>
              </a:rPr>
              <a:t>. - 5-е изд., </a:t>
            </a:r>
            <a:r>
              <a:rPr lang="ru-RU" dirty="0" err="1">
                <a:solidFill>
                  <a:srgbClr val="333333"/>
                </a:solidFill>
                <a:latin typeface="Arial" panose="020B0604020202020204" pitchFamily="34" charset="0"/>
                <a:cs typeface="Arial" panose="020B0604020202020204" pitchFamily="34" charset="0"/>
              </a:rPr>
              <a:t>перераб</a:t>
            </a:r>
            <a:r>
              <a:rPr lang="ru-RU" dirty="0">
                <a:solidFill>
                  <a:srgbClr val="333333"/>
                </a:solidFill>
                <a:latin typeface="Arial" panose="020B0604020202020204" pitchFamily="34" charset="0"/>
                <a:cs typeface="Arial" panose="020B0604020202020204" pitchFamily="34" charset="0"/>
              </a:rPr>
              <a:t>. и доп. - М. : ГЭОТАР-Медиа, 2016. - 1104 с. - ISBN 978-5-9704-3733-9</a:t>
            </a:r>
            <a:endParaRPr lang="ru-RU" dirty="0">
              <a:latin typeface="Arial" panose="020B0604020202020204" pitchFamily="34" charset="0"/>
              <a:cs typeface="Arial" panose="020B0604020202020204" pitchFamily="34" charset="0"/>
            </a:endParaRPr>
          </a:p>
        </p:txBody>
      </p:sp>
      <p:sp>
        <p:nvSpPr>
          <p:cNvPr id="6" name="Прямоугольник 5"/>
          <p:cNvSpPr/>
          <p:nvPr/>
        </p:nvSpPr>
        <p:spPr>
          <a:xfrm>
            <a:off x="377687" y="2368181"/>
            <a:ext cx="9243391" cy="3416320"/>
          </a:xfrm>
          <a:prstGeom prst="rect">
            <a:avLst/>
          </a:prstGeom>
        </p:spPr>
        <p:txBody>
          <a:bodyPr wrap="square">
            <a:spAutoFit/>
          </a:bodyPr>
          <a:lstStyle/>
          <a:p>
            <a:pPr algn="just"/>
            <a:r>
              <a:rPr lang="ru-RU" dirty="0" smtClean="0">
                <a:solidFill>
                  <a:srgbClr val="222222"/>
                </a:solidFill>
                <a:latin typeface="arial" panose="020B0604020202020204" pitchFamily="34" charset="0"/>
              </a:rPr>
              <a:t>	Учебник </a:t>
            </a:r>
            <a:r>
              <a:rPr lang="ru-RU" dirty="0">
                <a:solidFill>
                  <a:srgbClr val="222222"/>
                </a:solidFill>
                <a:latin typeface="arial" panose="020B0604020202020204" pitchFamily="34" charset="0"/>
              </a:rPr>
              <a:t>содержит фундаментальные и современные материалы по фармакологии для фармацевтических училищ и колледжей. В учебнике рассмотрены общие принципы и закономерности фармакологии, особенности действия лекарственных веществ и препаратов, относящихся к различным фармакологическим группам. Особое внимание уделено лекарственным средствам, отпускаемым без рецепта врача. В соответствии с современными требованиями к стандартизации фармацевтической информации в учебнике первыми даны международные непатентованные наименования лекарственных веществ, а в скобках приведены примеры основных синонимов (торговые названия препарата).</a:t>
            </a:r>
          </a:p>
          <a:p>
            <a:pPr algn="just"/>
            <a:r>
              <a:rPr lang="ru-RU" dirty="0">
                <a:solidFill>
                  <a:srgbClr val="222222"/>
                </a:solidFill>
                <a:latin typeface="arial" panose="020B0604020202020204" pitchFamily="34" charset="0"/>
              </a:rPr>
              <a:t>Предназначен студентам учреждений среднего профессионального образования, обучающимся по специальностям 060108.51 и 060108.52 "Фармация" по дисциплине "Фармакология".</a:t>
            </a:r>
            <a:endParaRPr lang="ru-RU" b="0" i="0" dirty="0">
              <a:solidFill>
                <a:srgbClr val="222222"/>
              </a:solidFill>
              <a:effectLst/>
              <a:latin typeface="arial" panose="020B0604020202020204" pitchFamily="34" charset="0"/>
            </a:endParaRPr>
          </a:p>
        </p:txBody>
      </p:sp>
      <p:pic>
        <p:nvPicPr>
          <p:cNvPr id="2052" name="Picture 4" descr="Аляутдин, Бондарчук, Давыдова - Фармакология. Учебник обложка кни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288" y="1902032"/>
            <a:ext cx="1991277" cy="282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0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547073" y="5744818"/>
            <a:ext cx="7979466" cy="3538330"/>
          </a:xfrm>
        </p:spPr>
        <p:txBody>
          <a:bodyPr rtlCol="0">
            <a:normAutofit/>
          </a:bodyPr>
          <a:lstStyle/>
          <a:p>
            <a:pPr algn="just"/>
            <a:r>
              <a:rPr lang="ru-RU" dirty="0" smtClean="0">
                <a:solidFill>
                  <a:srgbClr val="222222"/>
                </a:solidFill>
                <a:latin typeface="arial" panose="020B0604020202020204" pitchFamily="34" charset="0"/>
              </a:rPr>
              <a:t>	</a:t>
            </a:r>
            <a:endParaRPr lang="ru-RU" dirty="0">
              <a:latin typeface="Calibri" panose="020F0502020204030204" pitchFamily="34" charset="0"/>
            </a:endParaRPr>
          </a:p>
        </p:txBody>
      </p:sp>
      <p:sp>
        <p:nvSpPr>
          <p:cNvPr id="4" name="Прямоугольник 3"/>
          <p:cNvSpPr/>
          <p:nvPr/>
        </p:nvSpPr>
        <p:spPr>
          <a:xfrm>
            <a:off x="2961860" y="1305153"/>
            <a:ext cx="6794915" cy="923330"/>
          </a:xfrm>
          <a:prstGeom prst="rect">
            <a:avLst/>
          </a:prstGeom>
        </p:spPr>
        <p:txBody>
          <a:bodyPr wrap="square">
            <a:spAutoFit/>
          </a:bodyPr>
          <a:lstStyle/>
          <a:p>
            <a:r>
              <a:rPr lang="ru-RU" dirty="0" err="1">
                <a:solidFill>
                  <a:srgbClr val="333333"/>
                </a:solidFill>
                <a:latin typeface="Arial" panose="020B0604020202020204" pitchFamily="34" charset="0"/>
                <a:cs typeface="Arial" panose="020B0604020202020204" pitchFamily="34" charset="0"/>
              </a:rPr>
              <a:t>Харкевич</a:t>
            </a:r>
            <a:r>
              <a:rPr lang="ru-RU" dirty="0">
                <a:solidFill>
                  <a:srgbClr val="333333"/>
                </a:solidFill>
                <a:latin typeface="Arial" panose="020B0604020202020204" pitchFamily="34" charset="0"/>
                <a:cs typeface="Arial" panose="020B0604020202020204" pitchFamily="34" charset="0"/>
              </a:rPr>
              <a:t> Д.А., Основы фармакологии [Электронный ресурс] : учебник / Д.А. </a:t>
            </a:r>
            <a:r>
              <a:rPr lang="ru-RU" dirty="0" err="1">
                <a:solidFill>
                  <a:srgbClr val="333333"/>
                </a:solidFill>
                <a:latin typeface="Arial" panose="020B0604020202020204" pitchFamily="34" charset="0"/>
                <a:cs typeface="Arial" panose="020B0604020202020204" pitchFamily="34" charset="0"/>
              </a:rPr>
              <a:t>Харкевич</a:t>
            </a:r>
            <a:r>
              <a:rPr lang="ru-RU" dirty="0">
                <a:solidFill>
                  <a:srgbClr val="333333"/>
                </a:solidFill>
                <a:latin typeface="Arial" panose="020B0604020202020204" pitchFamily="34" charset="0"/>
                <a:cs typeface="Arial" panose="020B0604020202020204" pitchFamily="34" charset="0"/>
              </a:rPr>
              <a:t>. - 2-е изд., </a:t>
            </a:r>
            <a:r>
              <a:rPr lang="ru-RU" dirty="0" err="1">
                <a:solidFill>
                  <a:srgbClr val="333333"/>
                </a:solidFill>
                <a:latin typeface="Arial" panose="020B0604020202020204" pitchFamily="34" charset="0"/>
                <a:cs typeface="Arial" panose="020B0604020202020204" pitchFamily="34" charset="0"/>
              </a:rPr>
              <a:t>испр</a:t>
            </a:r>
            <a:r>
              <a:rPr lang="ru-RU" dirty="0">
                <a:solidFill>
                  <a:srgbClr val="333333"/>
                </a:solidFill>
                <a:latin typeface="Arial" panose="020B0604020202020204" pitchFamily="34" charset="0"/>
                <a:cs typeface="Arial" panose="020B0604020202020204" pitchFamily="34" charset="0"/>
              </a:rPr>
              <a:t>. и доп. - М. : ГЭОТАР-Медиа, 2015. - 720 с. - ISBN 978-5-9704-3492-5 </a:t>
            </a:r>
            <a:endParaRPr lang="ru-RU" dirty="0">
              <a:solidFill>
                <a:srgbClr val="514843"/>
              </a:solidFill>
              <a:latin typeface="Arial" panose="020B0604020202020204" pitchFamily="34" charset="0"/>
              <a:cs typeface="Arial" panose="020B0604020202020204" pitchFamily="34" charset="0"/>
            </a:endParaRPr>
          </a:p>
        </p:txBody>
      </p:sp>
      <p:pic>
        <p:nvPicPr>
          <p:cNvPr id="3074" name="Picture 2" descr="Дмитрий Харкевич - Основы фармакологии. Учебник обложка кни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775" y="1766818"/>
            <a:ext cx="2095500" cy="29146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6470" y="2705725"/>
            <a:ext cx="8845825" cy="2585323"/>
          </a:xfrm>
          <a:prstGeom prst="rect">
            <a:avLst/>
          </a:prstGeom>
        </p:spPr>
        <p:txBody>
          <a:bodyPr wrap="square">
            <a:spAutoFit/>
          </a:bodyPr>
          <a:lstStyle/>
          <a:p>
            <a:pPr algn="just"/>
            <a:r>
              <a:rPr lang="ru-RU" dirty="0" smtClean="0">
                <a:latin typeface="Arial" panose="020B0604020202020204" pitchFamily="34" charset="0"/>
                <a:ea typeface="Calibri" panose="020F0502020204030204" pitchFamily="34" charset="0"/>
                <a:cs typeface="Arial" panose="020B0604020202020204" pitchFamily="34" charset="0"/>
              </a:rPr>
              <a:t>	Данное </a:t>
            </a:r>
            <a:r>
              <a:rPr lang="ru-RU" dirty="0">
                <a:latin typeface="Arial" panose="020B0604020202020204" pitchFamily="34" charset="0"/>
                <a:ea typeface="Calibri" panose="020F0502020204030204" pitchFamily="34" charset="0"/>
                <a:cs typeface="Arial" panose="020B0604020202020204" pitchFamily="34" charset="0"/>
              </a:rPr>
              <a:t>издание является сокращенной и переработанной версией учебника Д.А. </a:t>
            </a:r>
            <a:r>
              <a:rPr lang="ru-RU" dirty="0" err="1">
                <a:latin typeface="Arial" panose="020B0604020202020204" pitchFamily="34" charset="0"/>
                <a:ea typeface="Calibri" panose="020F0502020204030204" pitchFamily="34" charset="0"/>
                <a:cs typeface="Arial" panose="020B0604020202020204" pitchFamily="34" charset="0"/>
              </a:rPr>
              <a:t>Харкевича</a:t>
            </a:r>
            <a:r>
              <a:rPr lang="ru-RU" dirty="0">
                <a:latin typeface="Arial" panose="020B0604020202020204" pitchFamily="34" charset="0"/>
                <a:ea typeface="Calibri" panose="020F0502020204030204" pitchFamily="34" charset="0"/>
                <a:cs typeface="Arial" panose="020B0604020202020204" pitchFamily="34" charset="0"/>
              </a:rPr>
              <a:t> "Фармакология" (11-е изд., 2015). Оно содержит полный курс фармакологии и общей рецептуры для студентов 3-х курсов медицинских вузов и соответствует утвержденной Программе по фармакологии. В учебнике представлены современные данные о фармакологии основных групп лекарственных средств и их практическом применении.</a:t>
            </a:r>
            <a:br>
              <a:rPr lang="ru-RU" dirty="0">
                <a:latin typeface="Arial" panose="020B0604020202020204" pitchFamily="34" charset="0"/>
                <a:ea typeface="Calibri" panose="020F0502020204030204" pitchFamily="34" charset="0"/>
                <a:cs typeface="Arial" panose="020B0604020202020204" pitchFamily="34" charset="0"/>
              </a:rPr>
            </a:br>
            <a:r>
              <a:rPr lang="ru-RU" dirty="0">
                <a:latin typeface="Arial" panose="020B0604020202020204" pitchFamily="34" charset="0"/>
                <a:ea typeface="Calibri" panose="020F0502020204030204" pitchFamily="34" charset="0"/>
                <a:cs typeface="Arial" panose="020B0604020202020204" pitchFamily="34" charset="0"/>
              </a:rPr>
              <a:t/>
            </a:r>
            <a:br>
              <a:rPr lang="ru-RU" dirty="0">
                <a:latin typeface="Arial" panose="020B0604020202020204" pitchFamily="34" charset="0"/>
                <a:ea typeface="Calibri" panose="020F0502020204030204" pitchFamily="34" charset="0"/>
                <a:cs typeface="Arial" panose="020B0604020202020204" pitchFamily="34" charset="0"/>
              </a:rPr>
            </a:br>
            <a:r>
              <a:rPr lang="ru-RU" dirty="0">
                <a:latin typeface="Arial" panose="020B0604020202020204" pitchFamily="34" charset="0"/>
                <a:ea typeface="Calibri" panose="020F0502020204030204" pitchFamily="34" charset="0"/>
                <a:cs typeface="Arial" panose="020B0604020202020204" pitchFamily="34" charset="0"/>
              </a:rPr>
              <a:t>Предназначено в качестве альтернативного учебника для медицинских вузов - для лечебного, медико-профилактического и стоматологического факультетов.</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45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75253" y="3558209"/>
            <a:ext cx="8806070" cy="3538330"/>
          </a:xfrm>
        </p:spPr>
        <p:txBody>
          <a:bodyPr rtlCol="0">
            <a:normAutofit/>
          </a:bodyPr>
          <a:lstStyle/>
          <a:p>
            <a:pPr algn="just">
              <a:lnSpc>
                <a:spcPct val="107000"/>
              </a:lnSpc>
              <a:spcAft>
                <a:spcPts val="800"/>
              </a:spcAft>
            </a:pPr>
            <a:r>
              <a:rPr lang="ru-RU" dirty="0" smtClean="0">
                <a:latin typeface="Arial" panose="020B0604020202020204" pitchFamily="34" charset="0"/>
                <a:ea typeface="Calibri" panose="020F0502020204030204" pitchFamily="34" charset="0"/>
                <a:cs typeface="Arial" panose="020B0604020202020204" pitchFamily="34" charset="0"/>
              </a:rPr>
              <a:t>	</a:t>
            </a:r>
            <a:r>
              <a:rPr lang="ru-RU" dirty="0" smtClean="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Электронный </a:t>
            </a:r>
            <a:r>
              <a:rPr lang="ru-RU"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учебник подготовлен сотрудниками кафедры фармакологии лечебного факультета ГБОУ ВПО "Первый Московский государственный медицинский университет им. И.М. Сеченова". В его основу положено учебное пособие "Фармакология. Руководство к лабораторным занятиям" (6-е изд., под ред. акад. РАН Д.А. </a:t>
            </a:r>
            <a:r>
              <a:rPr lang="ru-RU"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Харкевича</a:t>
            </a:r>
            <a:r>
              <a:rPr lang="ru-RU"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2014).</a:t>
            </a:r>
            <a:endParaRPr lang="ru-RU" dirty="0">
              <a:solidFill>
                <a:schemeClr val="accent3">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2961860" y="1152939"/>
            <a:ext cx="6858001" cy="2031325"/>
          </a:xfrm>
          <a:prstGeom prst="rect">
            <a:avLst/>
          </a:prstGeom>
        </p:spPr>
        <p:txBody>
          <a:bodyPr wrap="square">
            <a:spAutoFit/>
          </a:bodyPr>
          <a:lstStyle/>
          <a:p>
            <a:r>
              <a:rPr lang="ru-RU" dirty="0" err="1">
                <a:solidFill>
                  <a:schemeClr val="accent3">
                    <a:lumMod val="75000"/>
                  </a:schemeClr>
                </a:solidFill>
                <a:latin typeface="LatoWeb"/>
              </a:rPr>
              <a:t>Харкевич</a:t>
            </a:r>
            <a:r>
              <a:rPr lang="ru-RU" dirty="0">
                <a:solidFill>
                  <a:schemeClr val="accent3">
                    <a:lumMod val="75000"/>
                  </a:schemeClr>
                </a:solidFill>
                <a:latin typeface="LatoWeb"/>
              </a:rPr>
              <a:t> Д.А., Фармакология [Электронный ресурс] : электронный учебник для медицинских вузов / Д.А. </a:t>
            </a:r>
            <a:r>
              <a:rPr lang="ru-RU" dirty="0" err="1">
                <a:solidFill>
                  <a:schemeClr val="accent3">
                    <a:lumMod val="75000"/>
                  </a:schemeClr>
                </a:solidFill>
                <a:latin typeface="LatoWeb"/>
              </a:rPr>
              <a:t>Харкевич</a:t>
            </a:r>
            <a:r>
              <a:rPr lang="ru-RU" dirty="0">
                <a:solidFill>
                  <a:schemeClr val="accent3">
                    <a:lumMod val="75000"/>
                  </a:schemeClr>
                </a:solidFill>
                <a:latin typeface="LatoWeb"/>
              </a:rPr>
              <a:t>, В.П. Фисенко, О.Н. </a:t>
            </a:r>
            <a:r>
              <a:rPr lang="ru-RU" dirty="0" err="1">
                <a:solidFill>
                  <a:schemeClr val="accent3">
                    <a:lumMod val="75000"/>
                  </a:schemeClr>
                </a:solidFill>
                <a:latin typeface="LatoWeb"/>
              </a:rPr>
              <a:t>Чиченков</a:t>
            </a:r>
            <a:r>
              <a:rPr lang="ru-RU" dirty="0">
                <a:solidFill>
                  <a:schemeClr val="accent3">
                    <a:lumMod val="75000"/>
                  </a:schemeClr>
                </a:solidFill>
                <a:latin typeface="LatoWeb"/>
              </a:rPr>
              <a:t>, В.В. </a:t>
            </a:r>
            <a:r>
              <a:rPr lang="ru-RU" dirty="0" err="1">
                <a:solidFill>
                  <a:schemeClr val="accent3">
                    <a:lumMod val="75000"/>
                  </a:schemeClr>
                </a:solidFill>
                <a:latin typeface="LatoWeb"/>
              </a:rPr>
              <a:t>Чурюканов</a:t>
            </a:r>
            <a:r>
              <a:rPr lang="ru-RU" dirty="0">
                <a:solidFill>
                  <a:schemeClr val="accent3">
                    <a:lumMod val="75000"/>
                  </a:schemeClr>
                </a:solidFill>
                <a:latin typeface="LatoWeb"/>
              </a:rPr>
              <a:t>, Е.Ю. </a:t>
            </a:r>
            <a:r>
              <a:rPr lang="ru-RU" dirty="0" err="1">
                <a:solidFill>
                  <a:schemeClr val="accent3">
                    <a:lumMod val="75000"/>
                  </a:schemeClr>
                </a:solidFill>
                <a:latin typeface="LatoWeb"/>
              </a:rPr>
              <a:t>Лемина</a:t>
            </a:r>
            <a:r>
              <a:rPr lang="ru-RU" dirty="0">
                <a:solidFill>
                  <a:schemeClr val="accent3">
                    <a:lumMod val="75000"/>
                  </a:schemeClr>
                </a:solidFill>
                <a:latin typeface="LatoWeb"/>
              </a:rPr>
              <a:t>, В.А. </a:t>
            </a:r>
            <a:r>
              <a:rPr lang="ru-RU" dirty="0" err="1">
                <a:solidFill>
                  <a:schemeClr val="accent3">
                    <a:lumMod val="75000"/>
                  </a:schemeClr>
                </a:solidFill>
                <a:latin typeface="LatoWeb"/>
              </a:rPr>
              <a:t>Шорр</a:t>
            </a:r>
            <a:r>
              <a:rPr lang="ru-RU" dirty="0">
                <a:solidFill>
                  <a:schemeClr val="accent3">
                    <a:lumMod val="75000"/>
                  </a:schemeClr>
                </a:solidFill>
                <a:latin typeface="LatoWeb"/>
              </a:rPr>
              <a:t> ; под ред. Д.А. </a:t>
            </a:r>
            <a:r>
              <a:rPr lang="ru-RU" dirty="0" err="1">
                <a:solidFill>
                  <a:schemeClr val="accent3">
                    <a:lumMod val="75000"/>
                  </a:schemeClr>
                </a:solidFill>
                <a:latin typeface="LatoWeb"/>
              </a:rPr>
              <a:t>Харкевича</a:t>
            </a:r>
            <a:r>
              <a:rPr lang="ru-RU" dirty="0">
                <a:solidFill>
                  <a:schemeClr val="accent3">
                    <a:lumMod val="75000"/>
                  </a:schemeClr>
                </a:solidFill>
                <a:latin typeface="LatoWeb"/>
              </a:rPr>
              <a:t>. - М. : ГЭОТАР-Медиа, 2016. </a:t>
            </a:r>
            <a:endParaRPr lang="ru-RU" dirty="0" smtClean="0">
              <a:solidFill>
                <a:schemeClr val="accent3">
                  <a:lumMod val="75000"/>
                </a:schemeClr>
              </a:solidFill>
              <a:latin typeface="LatoWeb"/>
            </a:endParaRPr>
          </a:p>
          <a:p>
            <a:r>
              <a:rPr lang="ru-RU" dirty="0" smtClean="0">
                <a:solidFill>
                  <a:schemeClr val="accent3">
                    <a:lumMod val="75000"/>
                  </a:schemeClr>
                </a:solidFill>
                <a:latin typeface="LatoWeb"/>
              </a:rPr>
              <a:t>- </a:t>
            </a:r>
            <a:r>
              <a:rPr lang="ru-RU" dirty="0">
                <a:solidFill>
                  <a:schemeClr val="accent3">
                    <a:lumMod val="75000"/>
                  </a:schemeClr>
                </a:solidFill>
                <a:latin typeface="LatoWeb"/>
              </a:rPr>
              <a:t>Режим доступа: http://www.studmedlib.ru/book/06-COS-2401.html</a:t>
            </a:r>
            <a:endParaRPr lang="ru-RU" dirty="0">
              <a:solidFill>
                <a:schemeClr val="accent3">
                  <a:lumMod val="75000"/>
                </a:schemeClr>
              </a:solidFill>
              <a:latin typeface="Arial" panose="020B0604020202020204" pitchFamily="34" charset="0"/>
              <a:cs typeface="Arial" panose="020B0604020202020204" pitchFamily="34" charset="0"/>
            </a:endParaRPr>
          </a:p>
        </p:txBody>
      </p:sp>
      <p:pic>
        <p:nvPicPr>
          <p:cNvPr id="4098" name="Picture 2" descr="http://www.studmedlib.ru/cache/book/06-COS-2401/-1-avat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010" y="2168601"/>
            <a:ext cx="1928190" cy="174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09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45873" y="2584175"/>
            <a:ext cx="7979466" cy="3538330"/>
          </a:xfrm>
        </p:spPr>
        <p:txBody>
          <a:bodyPr rtlCol="0">
            <a:normAutofit/>
          </a:bodyPr>
          <a:lstStyle/>
          <a:p>
            <a:pPr algn="just"/>
            <a:r>
              <a:rPr lang="ru-RU" dirty="0" smtClean="0">
                <a:solidFill>
                  <a:srgbClr val="222222"/>
                </a:solidFill>
                <a:latin typeface="arial" panose="020B0604020202020204" pitchFamily="34" charset="0"/>
              </a:rPr>
              <a:t>	</a:t>
            </a:r>
            <a:endParaRPr lang="ru-RU" dirty="0">
              <a:latin typeface="Calibri" panose="020F0502020204030204" pitchFamily="34" charset="0"/>
            </a:endParaRPr>
          </a:p>
        </p:txBody>
      </p:sp>
      <p:sp>
        <p:nvSpPr>
          <p:cNvPr id="4" name="Прямоугольник 3"/>
          <p:cNvSpPr/>
          <p:nvPr/>
        </p:nvSpPr>
        <p:spPr>
          <a:xfrm>
            <a:off x="3140764" y="1411356"/>
            <a:ext cx="6460436" cy="923330"/>
          </a:xfrm>
          <a:prstGeom prst="rect">
            <a:avLst/>
          </a:prstGeom>
        </p:spPr>
        <p:txBody>
          <a:bodyPr wrap="square">
            <a:spAutoFit/>
          </a:bodyPr>
          <a:lstStyle/>
          <a:p>
            <a:r>
              <a:rPr lang="ru-RU" dirty="0" err="1">
                <a:solidFill>
                  <a:schemeClr val="accent3">
                    <a:lumMod val="75000"/>
                  </a:schemeClr>
                </a:solidFill>
                <a:latin typeface="Arial" panose="020B0604020202020204" pitchFamily="34" charset="0"/>
                <a:cs typeface="Arial" panose="020B0604020202020204" pitchFamily="34" charset="0"/>
              </a:rPr>
              <a:t>Харкевич</a:t>
            </a:r>
            <a:r>
              <a:rPr lang="ru-RU" dirty="0">
                <a:solidFill>
                  <a:schemeClr val="accent3">
                    <a:lumMod val="75000"/>
                  </a:schemeClr>
                </a:solidFill>
                <a:latin typeface="Arial" panose="020B0604020202020204" pitchFamily="34" charset="0"/>
                <a:cs typeface="Arial" panose="020B0604020202020204" pitchFamily="34" charset="0"/>
              </a:rPr>
              <a:t> Д.А., Фармакология [Электронный ресурс] : учебник / Д. А. </a:t>
            </a:r>
            <a:r>
              <a:rPr lang="ru-RU" dirty="0" err="1">
                <a:solidFill>
                  <a:schemeClr val="accent3">
                    <a:lumMod val="75000"/>
                  </a:schemeClr>
                </a:solidFill>
                <a:latin typeface="Arial" panose="020B0604020202020204" pitchFamily="34" charset="0"/>
                <a:cs typeface="Arial" panose="020B0604020202020204" pitchFamily="34" charset="0"/>
              </a:rPr>
              <a:t>Харкевич</a:t>
            </a:r>
            <a:r>
              <a:rPr lang="ru-RU" dirty="0">
                <a:solidFill>
                  <a:schemeClr val="accent3">
                    <a:lumMod val="75000"/>
                  </a:schemeClr>
                </a:solidFill>
                <a:latin typeface="Arial" panose="020B0604020202020204" pitchFamily="34" charset="0"/>
                <a:cs typeface="Arial" panose="020B0604020202020204" pitchFamily="34" charset="0"/>
              </a:rPr>
              <a:t>. - 11-е изд., </a:t>
            </a:r>
            <a:r>
              <a:rPr lang="ru-RU" dirty="0" err="1">
                <a:solidFill>
                  <a:schemeClr val="accent3">
                    <a:lumMod val="75000"/>
                  </a:schemeClr>
                </a:solidFill>
                <a:latin typeface="Arial" panose="020B0604020202020204" pitchFamily="34" charset="0"/>
                <a:cs typeface="Arial" panose="020B0604020202020204" pitchFamily="34" charset="0"/>
              </a:rPr>
              <a:t>испр</a:t>
            </a:r>
            <a:r>
              <a:rPr lang="ru-RU" dirty="0">
                <a:solidFill>
                  <a:schemeClr val="accent3">
                    <a:lumMod val="75000"/>
                  </a:schemeClr>
                </a:solidFill>
                <a:latin typeface="Arial" panose="020B0604020202020204" pitchFamily="34" charset="0"/>
                <a:cs typeface="Arial" panose="020B0604020202020204" pitchFamily="34" charset="0"/>
              </a:rPr>
              <a:t>. и доп. - М. : ГЭОТАР-Медиа, 2015. - ISBN 978-5-9704-3412-3</a:t>
            </a:r>
            <a:r>
              <a:rPr lang="ru-RU" dirty="0">
                <a:solidFill>
                  <a:srgbClr val="333333"/>
                </a:solidFill>
                <a:latin typeface="Arial" panose="020B0604020202020204" pitchFamily="34" charset="0"/>
                <a:cs typeface="Arial" panose="020B0604020202020204" pitchFamily="34" charset="0"/>
              </a:rPr>
              <a:t> </a:t>
            </a:r>
            <a:endParaRPr lang="ru-RU" dirty="0">
              <a:solidFill>
                <a:srgbClr val="514843"/>
              </a:solidFill>
              <a:latin typeface="Arial" panose="020B0604020202020204" pitchFamily="34" charset="0"/>
              <a:cs typeface="Arial" panose="020B0604020202020204" pitchFamily="34" charset="0"/>
            </a:endParaRPr>
          </a:p>
        </p:txBody>
      </p:sp>
      <p:sp>
        <p:nvSpPr>
          <p:cNvPr id="5" name="Прямоугольник 4"/>
          <p:cNvSpPr/>
          <p:nvPr/>
        </p:nvSpPr>
        <p:spPr>
          <a:xfrm>
            <a:off x="516835" y="2567707"/>
            <a:ext cx="9084365" cy="3055965"/>
          </a:xfrm>
          <a:prstGeom prst="rect">
            <a:avLst/>
          </a:prstGeom>
        </p:spPr>
        <p:txBody>
          <a:bodyPr wrap="square">
            <a:spAutoFit/>
          </a:bodyPr>
          <a:lstStyle/>
          <a:p>
            <a:pPr algn="just">
              <a:lnSpc>
                <a:spcPct val="107000"/>
              </a:lnSpc>
              <a:spcAft>
                <a:spcPts val="800"/>
              </a:spcAft>
            </a:pPr>
            <a:r>
              <a:rPr lang="ru-RU" dirty="0" smtClean="0">
                <a:latin typeface="Arial" panose="020B0604020202020204" pitchFamily="34" charset="0"/>
                <a:ea typeface="Calibri" panose="020F0502020204030204" pitchFamily="34" charset="0"/>
                <a:cs typeface="Arial" panose="020B0604020202020204" pitchFamily="34" charset="0"/>
              </a:rPr>
              <a:t>	</a:t>
            </a:r>
            <a:r>
              <a:rPr lang="ru-RU" dirty="0" smtClean="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Одиннадцатое </a:t>
            </a:r>
            <a:r>
              <a:rPr lang="ru-RU"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издание учебника существенно переработано и дополнено многими новыми данными. Учебник включает разделы о лечении и профилактике остеопороза, о фармакологии мозгового кровообращения, о новых </a:t>
            </a:r>
            <a:r>
              <a:rPr lang="ru-RU"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гиполипидемических</a:t>
            </a:r>
            <a:r>
              <a:rPr lang="ru-RU"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препаратах, о фармакотерапии ожирения, о новых антикоагулянтах, противогрибковых и противовирусных препаратах, о </a:t>
            </a:r>
            <a:r>
              <a:rPr lang="ru-RU"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противобластомных</a:t>
            </a:r>
            <a:r>
              <a:rPr lang="ru-RU"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средствах из группы моно-</a:t>
            </a:r>
            <a:r>
              <a:rPr lang="ru-RU"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клональных</a:t>
            </a:r>
            <a:r>
              <a:rPr lang="ru-RU"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антител, ингибиторов </a:t>
            </a:r>
            <a:r>
              <a:rPr lang="ru-RU" dirty="0" err="1">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тирозинкиназ</a:t>
            </a:r>
            <a:r>
              <a:rPr lang="ru-RU" dirty="0">
                <a:solidFill>
                  <a:schemeClr val="accent3">
                    <a:lumMod val="75000"/>
                  </a:schemeClr>
                </a:solidFill>
                <a:latin typeface="Arial" panose="020B0604020202020204" pitchFamily="34" charset="0"/>
                <a:ea typeface="Calibri" panose="020F0502020204030204" pitchFamily="34" charset="0"/>
                <a:cs typeface="Arial" panose="020B0604020202020204" pitchFamily="34" charset="0"/>
              </a:rPr>
              <a:t>, о перспективах генной терапии и многие другие. Обсуждаются современные представления о принципах фармакотерапии ряда заболеваний. Механизм действия веществ рассматривается на основе последних достижений фундаментальной фармакологии. Предназначен студентам медицинских вузов</a:t>
            </a:r>
            <a:r>
              <a:rPr lang="ru-RU" sz="11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ru-RU" sz="1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4" name="Picture 4" descr="Фармакология.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0238" y="1967948"/>
            <a:ext cx="1697936" cy="260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3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45873" y="2584175"/>
            <a:ext cx="7979466" cy="3538330"/>
          </a:xfrm>
        </p:spPr>
        <p:txBody>
          <a:bodyPr rtlCol="0">
            <a:normAutofit/>
          </a:bodyPr>
          <a:lstStyle/>
          <a:p>
            <a:pPr algn="just"/>
            <a:r>
              <a:rPr lang="ru-RU" dirty="0" smtClean="0">
                <a:solidFill>
                  <a:srgbClr val="222222"/>
                </a:solidFill>
                <a:latin typeface="arial" panose="020B0604020202020204" pitchFamily="34" charset="0"/>
              </a:rPr>
              <a:t>	</a:t>
            </a:r>
            <a:endParaRPr lang="ru-RU" dirty="0">
              <a:latin typeface="Calibri" panose="020F0502020204030204" pitchFamily="34" charset="0"/>
            </a:endParaRPr>
          </a:p>
        </p:txBody>
      </p:sp>
      <p:sp>
        <p:nvSpPr>
          <p:cNvPr id="4" name="Прямоугольник 3"/>
          <p:cNvSpPr/>
          <p:nvPr/>
        </p:nvSpPr>
        <p:spPr>
          <a:xfrm>
            <a:off x="2961860" y="1152939"/>
            <a:ext cx="6122505" cy="369332"/>
          </a:xfrm>
          <a:prstGeom prst="rect">
            <a:avLst/>
          </a:prstGeom>
        </p:spPr>
        <p:txBody>
          <a:bodyPr wrap="square">
            <a:spAutoFit/>
          </a:bodyPr>
          <a:lstStyle/>
          <a:p>
            <a:endParaRPr lang="ru-RU" dirty="0">
              <a:solidFill>
                <a:srgbClr val="514843"/>
              </a:solidFill>
              <a:latin typeface="Arial" panose="020B0604020202020204" pitchFamily="34" charset="0"/>
              <a:cs typeface="Arial" panose="020B0604020202020204" pitchFamily="34" charset="0"/>
            </a:endParaRPr>
          </a:p>
        </p:txBody>
      </p:sp>
      <p:pic>
        <p:nvPicPr>
          <p:cNvPr id="6148" name="Picture 4" descr="Фармакология. Курс лекций.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801" y="2007704"/>
            <a:ext cx="1772616" cy="254441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6471" y="2663689"/>
            <a:ext cx="9183756" cy="3139321"/>
          </a:xfrm>
          <a:prstGeom prst="rect">
            <a:avLst/>
          </a:prstGeom>
        </p:spPr>
        <p:txBody>
          <a:bodyPr wrap="square">
            <a:spAutoFit/>
          </a:bodyPr>
          <a:lstStyle/>
          <a:p>
            <a:pPr algn="just"/>
            <a:r>
              <a:rPr lang="ru-RU" dirty="0" smtClean="0">
                <a:solidFill>
                  <a:srgbClr val="222222"/>
                </a:solidFill>
                <a:latin typeface="arial" panose="020B0604020202020204" pitchFamily="34" charset="0"/>
              </a:rPr>
              <a:t>	</a:t>
            </a:r>
            <a:r>
              <a:rPr lang="ru-RU" dirty="0" smtClean="0">
                <a:solidFill>
                  <a:schemeClr val="accent3">
                    <a:lumMod val="75000"/>
                  </a:schemeClr>
                </a:solidFill>
                <a:latin typeface="arial" panose="020B0604020202020204" pitchFamily="34" charset="0"/>
              </a:rPr>
              <a:t>Четвертое </a:t>
            </a:r>
            <a:r>
              <a:rPr lang="ru-RU" dirty="0">
                <a:solidFill>
                  <a:schemeClr val="accent3">
                    <a:lumMod val="75000"/>
                  </a:schemeClr>
                </a:solidFill>
                <a:latin typeface="arial" panose="020B0604020202020204" pitchFamily="34" charset="0"/>
              </a:rPr>
              <a:t>издание учебного пособия существенно переработано и дополнено новыми разделами и описанием новых препаратов. В книге рассмотрены современные проблемы общей фармакологии, а также </a:t>
            </a:r>
            <a:r>
              <a:rPr lang="ru-RU" dirty="0" err="1">
                <a:solidFill>
                  <a:schemeClr val="accent3">
                    <a:lumMod val="75000"/>
                  </a:schemeClr>
                </a:solidFill>
                <a:latin typeface="arial" panose="020B0604020202020204" pitchFamily="34" charset="0"/>
              </a:rPr>
              <a:t>фармакодинамика</a:t>
            </a:r>
            <a:r>
              <a:rPr lang="ru-RU" dirty="0">
                <a:solidFill>
                  <a:schemeClr val="accent3">
                    <a:lumMod val="75000"/>
                  </a:schemeClr>
                </a:solidFill>
                <a:latin typeface="arial" panose="020B0604020202020204" pitchFamily="34" charset="0"/>
              </a:rPr>
              <a:t>, </a:t>
            </a:r>
            <a:r>
              <a:rPr lang="ru-RU" dirty="0" err="1">
                <a:solidFill>
                  <a:schemeClr val="accent3">
                    <a:lumMod val="75000"/>
                  </a:schemeClr>
                </a:solidFill>
                <a:latin typeface="arial" panose="020B0604020202020204" pitchFamily="34" charset="0"/>
              </a:rPr>
              <a:t>фармакокинетика</a:t>
            </a:r>
            <a:r>
              <a:rPr lang="ru-RU" dirty="0">
                <a:solidFill>
                  <a:schemeClr val="accent3">
                    <a:lumMod val="75000"/>
                  </a:schemeClr>
                </a:solidFill>
                <a:latin typeface="arial" panose="020B0604020202020204" pitchFamily="34" charset="0"/>
              </a:rPr>
              <a:t>, клиническое применение и токсикология лекарственных средств, влияющих на периферическую и центральную нервную систему, сердечно-сосудистую систему, и противовоспалительных средств. Представлены фундаментальные принципы действия лекарственных средств и клинические подходы к фармакотерапии заболеваний.</a:t>
            </a:r>
          </a:p>
          <a:p>
            <a:pPr algn="just"/>
            <a:r>
              <a:rPr lang="ru-RU" dirty="0">
                <a:solidFill>
                  <a:schemeClr val="accent3">
                    <a:lumMod val="75000"/>
                  </a:schemeClr>
                </a:solidFill>
                <a:latin typeface="arial" panose="020B0604020202020204" pitchFamily="34" charset="0"/>
              </a:rPr>
              <a:t>Издание содержит таблицы, рисунки, список литературы и указатель лекарственных препаратов. Предназначено для студентов медицинских вузов, обучающихся по специальности "Лечебное дело".</a:t>
            </a:r>
            <a:endParaRPr lang="ru-RU" b="0" i="0" dirty="0">
              <a:solidFill>
                <a:schemeClr val="accent3">
                  <a:lumMod val="75000"/>
                </a:schemeClr>
              </a:solidFill>
              <a:effectLst/>
              <a:latin typeface="arial" panose="020B0604020202020204" pitchFamily="34" charset="0"/>
            </a:endParaRPr>
          </a:p>
        </p:txBody>
      </p:sp>
      <p:sp>
        <p:nvSpPr>
          <p:cNvPr id="5" name="Прямоугольник 4"/>
          <p:cNvSpPr/>
          <p:nvPr/>
        </p:nvSpPr>
        <p:spPr>
          <a:xfrm>
            <a:off x="2961860" y="1297848"/>
            <a:ext cx="6694075" cy="1200329"/>
          </a:xfrm>
          <a:prstGeom prst="rect">
            <a:avLst/>
          </a:prstGeom>
        </p:spPr>
        <p:txBody>
          <a:bodyPr wrap="square">
            <a:spAutoFit/>
          </a:bodyPr>
          <a:lstStyle/>
          <a:p>
            <a:r>
              <a:rPr lang="ru-RU" dirty="0">
                <a:solidFill>
                  <a:schemeClr val="accent3">
                    <a:lumMod val="75000"/>
                  </a:schemeClr>
                </a:solidFill>
                <a:latin typeface="Arial" panose="020B0604020202020204" pitchFamily="34" charset="0"/>
                <a:cs typeface="Arial" panose="020B0604020202020204" pitchFamily="34" charset="0"/>
              </a:rPr>
              <a:t>Венгеровский А.И., Фармакология. Курс лекций [Электронный ресурс] : учеб. пособие / А.И. Венгеровский. - 4-е изд., </a:t>
            </a:r>
            <a:r>
              <a:rPr lang="ru-RU" dirty="0" err="1">
                <a:solidFill>
                  <a:schemeClr val="accent3">
                    <a:lumMod val="75000"/>
                  </a:schemeClr>
                </a:solidFill>
                <a:latin typeface="Arial" panose="020B0604020202020204" pitchFamily="34" charset="0"/>
                <a:cs typeface="Arial" panose="020B0604020202020204" pitchFamily="34" charset="0"/>
              </a:rPr>
              <a:t>перераб</a:t>
            </a:r>
            <a:r>
              <a:rPr lang="ru-RU" dirty="0">
                <a:solidFill>
                  <a:schemeClr val="accent3">
                    <a:lumMod val="75000"/>
                  </a:schemeClr>
                </a:solidFill>
                <a:latin typeface="Arial" panose="020B0604020202020204" pitchFamily="34" charset="0"/>
                <a:cs typeface="Arial" panose="020B0604020202020204" pitchFamily="34" charset="0"/>
              </a:rPr>
              <a:t>. и доп. - М. : ГЭОТАР-Медиа, 2015. - 736 с. - ISBN 978-5-9704-3322-5</a:t>
            </a:r>
          </a:p>
        </p:txBody>
      </p:sp>
    </p:spTree>
    <p:extLst>
      <p:ext uri="{BB962C8B-B14F-4D97-AF65-F5344CB8AC3E}">
        <p14:creationId xmlns:p14="http://schemas.microsoft.com/office/powerpoint/2010/main" val="379106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45873" y="2584175"/>
            <a:ext cx="7979466" cy="3538330"/>
          </a:xfrm>
        </p:spPr>
        <p:txBody>
          <a:bodyPr rtlCol="0">
            <a:normAutofit/>
          </a:bodyPr>
          <a:lstStyle/>
          <a:p>
            <a:pPr algn="just"/>
            <a:r>
              <a:rPr lang="ru-RU" dirty="0" smtClean="0">
                <a:solidFill>
                  <a:srgbClr val="222222"/>
                </a:solidFill>
                <a:latin typeface="arial" panose="020B0604020202020204" pitchFamily="34" charset="0"/>
              </a:rPr>
              <a:t>	</a:t>
            </a:r>
            <a:endParaRPr lang="ru-RU" dirty="0">
              <a:latin typeface="Calibri" panose="020F0502020204030204" pitchFamily="34" charset="0"/>
            </a:endParaRPr>
          </a:p>
        </p:txBody>
      </p:sp>
      <p:sp>
        <p:nvSpPr>
          <p:cNvPr id="4" name="Прямоугольник 3"/>
          <p:cNvSpPr/>
          <p:nvPr/>
        </p:nvSpPr>
        <p:spPr>
          <a:xfrm>
            <a:off x="2961860" y="1152939"/>
            <a:ext cx="6122505" cy="369332"/>
          </a:xfrm>
          <a:prstGeom prst="rect">
            <a:avLst/>
          </a:prstGeom>
        </p:spPr>
        <p:txBody>
          <a:bodyPr wrap="square">
            <a:spAutoFit/>
          </a:bodyPr>
          <a:lstStyle/>
          <a:p>
            <a:endParaRPr lang="ru-RU" dirty="0">
              <a:solidFill>
                <a:srgbClr val="514843"/>
              </a:solidFill>
              <a:latin typeface="Arial" panose="020B0604020202020204" pitchFamily="34" charset="0"/>
              <a:cs typeface="Arial" panose="020B0604020202020204" pitchFamily="34" charset="0"/>
            </a:endParaRPr>
          </a:p>
        </p:txBody>
      </p:sp>
      <p:pic>
        <p:nvPicPr>
          <p:cNvPr id="7172" name="Picture 4" descr="Фармакология.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262" y="1967948"/>
            <a:ext cx="1772616" cy="278295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20127" y="3117719"/>
            <a:ext cx="8198127" cy="1477328"/>
          </a:xfrm>
          <a:prstGeom prst="rect">
            <a:avLst/>
          </a:prstGeom>
        </p:spPr>
        <p:txBody>
          <a:bodyPr wrap="square">
            <a:spAutoFit/>
          </a:bodyPr>
          <a:lstStyle/>
          <a:p>
            <a:pPr algn="just"/>
            <a:r>
              <a:rPr lang="ru-RU" dirty="0" smtClean="0">
                <a:solidFill>
                  <a:srgbClr val="222222"/>
                </a:solidFill>
                <a:latin typeface="arial" panose="020B0604020202020204" pitchFamily="34" charset="0"/>
              </a:rPr>
              <a:t>	</a:t>
            </a:r>
            <a:r>
              <a:rPr lang="en-US" dirty="0" smtClean="0">
                <a:solidFill>
                  <a:schemeClr val="accent3">
                    <a:lumMod val="75000"/>
                  </a:schemeClr>
                </a:solidFill>
                <a:latin typeface="arial" panose="020B0604020202020204" pitchFamily="34" charset="0"/>
              </a:rPr>
              <a:t>The </a:t>
            </a:r>
            <a:r>
              <a:rPr lang="en-US" dirty="0">
                <a:solidFill>
                  <a:schemeClr val="accent3">
                    <a:lumMod val="75000"/>
                  </a:schemeClr>
                </a:solidFill>
                <a:latin typeface="arial" panose="020B0604020202020204" pitchFamily="34" charset="0"/>
              </a:rPr>
              <a:t>ninth edition of the textbook is revised and supplemented with new information. Modern considerations concerning the bases of pharmacotherapy of certain diseases are being discussed. Mechanisms of drug action are reviewed according to the latest achievements in fundamental pharmacology. The textbook is designed for medical students.</a:t>
            </a:r>
            <a:endParaRPr lang="ru-RU" dirty="0">
              <a:solidFill>
                <a:schemeClr val="accent3">
                  <a:lumMod val="75000"/>
                </a:schemeClr>
              </a:solidFill>
            </a:endParaRPr>
          </a:p>
        </p:txBody>
      </p:sp>
      <p:sp>
        <p:nvSpPr>
          <p:cNvPr id="5" name="Прямоугольник 4"/>
          <p:cNvSpPr/>
          <p:nvPr/>
        </p:nvSpPr>
        <p:spPr>
          <a:xfrm>
            <a:off x="3024808" y="1714431"/>
            <a:ext cx="6096000" cy="923330"/>
          </a:xfrm>
          <a:prstGeom prst="rect">
            <a:avLst/>
          </a:prstGeom>
        </p:spPr>
        <p:txBody>
          <a:bodyPr>
            <a:spAutoFit/>
          </a:bodyPr>
          <a:lstStyle/>
          <a:p>
            <a:r>
              <a:rPr lang="en-US" dirty="0" err="1">
                <a:solidFill>
                  <a:schemeClr val="accent3">
                    <a:lumMod val="75000"/>
                  </a:schemeClr>
                </a:solidFill>
                <a:latin typeface="LatoWeb"/>
              </a:rPr>
              <a:t>Kharkevitch</a:t>
            </a:r>
            <a:r>
              <a:rPr lang="en-US" dirty="0">
                <a:solidFill>
                  <a:schemeClr val="accent3">
                    <a:lumMod val="75000"/>
                  </a:schemeClr>
                </a:solidFill>
                <a:latin typeface="LatoWeb"/>
              </a:rPr>
              <a:t> D.A., Pharmacology [</a:t>
            </a:r>
            <a:r>
              <a:rPr lang="ru-RU" dirty="0">
                <a:solidFill>
                  <a:schemeClr val="accent3">
                    <a:lumMod val="75000"/>
                  </a:schemeClr>
                </a:solidFill>
                <a:latin typeface="LatoWeb"/>
              </a:rPr>
              <a:t>Электронный ресурс] / </a:t>
            </a:r>
            <a:r>
              <a:rPr lang="en-US" dirty="0" err="1">
                <a:solidFill>
                  <a:schemeClr val="accent3">
                    <a:lumMod val="75000"/>
                  </a:schemeClr>
                </a:solidFill>
                <a:latin typeface="LatoWeb"/>
              </a:rPr>
              <a:t>Kharkevitch</a:t>
            </a:r>
            <a:r>
              <a:rPr lang="en-US" dirty="0">
                <a:solidFill>
                  <a:schemeClr val="accent3">
                    <a:lumMod val="75000"/>
                  </a:schemeClr>
                </a:solidFill>
                <a:latin typeface="LatoWeb"/>
              </a:rPr>
              <a:t> D.A. - </a:t>
            </a:r>
            <a:r>
              <a:rPr lang="ru-RU" dirty="0">
                <a:solidFill>
                  <a:schemeClr val="accent3">
                    <a:lumMod val="75000"/>
                  </a:schemeClr>
                </a:solidFill>
                <a:latin typeface="LatoWeb"/>
              </a:rPr>
              <a:t>М. : ГЭОТАР-Медиа, 2008. - 672 с. - </a:t>
            </a:r>
            <a:r>
              <a:rPr lang="en-US" dirty="0">
                <a:solidFill>
                  <a:schemeClr val="accent3">
                    <a:lumMod val="75000"/>
                  </a:schemeClr>
                </a:solidFill>
                <a:latin typeface="LatoWeb"/>
              </a:rPr>
              <a:t>ISBN 5-9704-0264-8</a:t>
            </a:r>
            <a:endParaRPr lang="ru-RU" dirty="0">
              <a:solidFill>
                <a:schemeClr val="accent3">
                  <a:lumMod val="75000"/>
                </a:schemeClr>
              </a:solidFill>
            </a:endParaRPr>
          </a:p>
        </p:txBody>
      </p:sp>
    </p:spTree>
    <p:extLst>
      <p:ext uri="{BB962C8B-B14F-4D97-AF65-F5344CB8AC3E}">
        <p14:creationId xmlns:p14="http://schemas.microsoft.com/office/powerpoint/2010/main" val="125772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45873" y="2584175"/>
            <a:ext cx="7979466" cy="3538330"/>
          </a:xfrm>
        </p:spPr>
        <p:txBody>
          <a:bodyPr rtlCol="0">
            <a:normAutofit/>
          </a:bodyPr>
          <a:lstStyle/>
          <a:p>
            <a:pPr algn="just"/>
            <a:r>
              <a:rPr lang="ru-RU" dirty="0" smtClean="0">
                <a:solidFill>
                  <a:srgbClr val="222222"/>
                </a:solidFill>
                <a:latin typeface="arial" panose="020B0604020202020204" pitchFamily="34" charset="0"/>
              </a:rPr>
              <a:t>	</a:t>
            </a:r>
            <a:endParaRPr lang="ru-RU" dirty="0">
              <a:latin typeface="Calibri" panose="020F0502020204030204" pitchFamily="34" charset="0"/>
            </a:endParaRPr>
          </a:p>
        </p:txBody>
      </p:sp>
      <p:sp>
        <p:nvSpPr>
          <p:cNvPr id="4" name="Прямоугольник 3"/>
          <p:cNvSpPr/>
          <p:nvPr/>
        </p:nvSpPr>
        <p:spPr>
          <a:xfrm>
            <a:off x="2961860" y="1152939"/>
            <a:ext cx="6122505" cy="369332"/>
          </a:xfrm>
          <a:prstGeom prst="rect">
            <a:avLst/>
          </a:prstGeom>
        </p:spPr>
        <p:txBody>
          <a:bodyPr wrap="square">
            <a:spAutoFit/>
          </a:bodyPr>
          <a:lstStyle/>
          <a:p>
            <a:endParaRPr lang="ru-RU" dirty="0">
              <a:solidFill>
                <a:srgbClr val="514843"/>
              </a:solidFill>
              <a:latin typeface="Arial" panose="020B0604020202020204" pitchFamily="34" charset="0"/>
              <a:cs typeface="Arial" panose="020B0604020202020204" pitchFamily="34" charset="0"/>
            </a:endParaRPr>
          </a:p>
        </p:txBody>
      </p:sp>
      <p:pic>
        <p:nvPicPr>
          <p:cNvPr id="8196" name="Picture 4" descr="Фармакология. Рабочая тетрадь для подготовки к практическим занятиям.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5070" y="1851300"/>
            <a:ext cx="1772617" cy="24424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75861" y="2344088"/>
            <a:ext cx="9163878" cy="3323987"/>
          </a:xfrm>
          <a:prstGeom prst="rect">
            <a:avLst/>
          </a:prstGeom>
        </p:spPr>
        <p:txBody>
          <a:bodyPr wrap="square">
            <a:spAutoFit/>
          </a:bodyPr>
          <a:lstStyle/>
          <a:p>
            <a:pPr indent="449580" algn="just">
              <a:spcAft>
                <a:spcPts val="0"/>
              </a:spcAft>
            </a:pPr>
            <a:r>
              <a:rPr lang="ru-RU" sz="1400" dirty="0">
                <a:solidFill>
                  <a:schemeClr val="accent3">
                    <a:lumMod val="75000"/>
                  </a:schemeClr>
                </a:solidFill>
                <a:latin typeface="Arial" panose="020B0604020202020204" pitchFamily="34" charset="0"/>
                <a:ea typeface="Times New Roman" panose="02020603050405020304" pitchFamily="18" charset="0"/>
              </a:rPr>
              <a:t>Учебное пособие составлено в соответствии с программой, утвержденной Министерством здравоохранения РФ, для студентов фармацевтических институтов и факультетов. Несмотря на наличие информационных блоков, пособие не является самостоятельным источником информации. Оно содержит учебные задания, способствующие активному использованию обучающимися информационного фонда имеющихся учебников: Д.А. </a:t>
            </a:r>
            <a:r>
              <a:rPr lang="ru-RU" sz="1400" dirty="0" err="1">
                <a:solidFill>
                  <a:schemeClr val="accent3">
                    <a:lumMod val="75000"/>
                  </a:schemeClr>
                </a:solidFill>
                <a:latin typeface="Arial" panose="020B0604020202020204" pitchFamily="34" charset="0"/>
                <a:ea typeface="Times New Roman" panose="02020603050405020304" pitchFamily="18" charset="0"/>
              </a:rPr>
              <a:t>Харкевич</a:t>
            </a:r>
            <a:r>
              <a:rPr lang="ru-RU" sz="1400" dirty="0">
                <a:solidFill>
                  <a:schemeClr val="accent3">
                    <a:lumMod val="75000"/>
                  </a:schemeClr>
                </a:solidFill>
                <a:latin typeface="Arial" panose="020B0604020202020204" pitchFamily="34" charset="0"/>
                <a:ea typeface="Times New Roman" panose="02020603050405020304" pitchFamily="18" charset="0"/>
              </a:rPr>
              <a:t> "Фармакология"; "Фармакология" под ред. Р.Н. </a:t>
            </a:r>
            <a:r>
              <a:rPr lang="ru-RU" sz="1400" dirty="0" err="1">
                <a:solidFill>
                  <a:schemeClr val="accent3">
                    <a:lumMod val="75000"/>
                  </a:schemeClr>
                </a:solidFill>
                <a:latin typeface="Arial" panose="020B0604020202020204" pitchFamily="34" charset="0"/>
                <a:ea typeface="Times New Roman" panose="02020603050405020304" pitchFamily="18" charset="0"/>
              </a:rPr>
              <a:t>Аляутдина</a:t>
            </a:r>
            <a:r>
              <a:rPr lang="ru-RU" sz="1400" dirty="0">
                <a:solidFill>
                  <a:schemeClr val="accent3">
                    <a:lumMod val="75000"/>
                  </a:schemeClr>
                </a:solidFill>
                <a:latin typeface="Arial" panose="020B0604020202020204" pitchFamily="34" charset="0"/>
                <a:ea typeface="Times New Roman" panose="02020603050405020304" pitchFamily="18" charset="0"/>
              </a:rPr>
              <a:t>.</a:t>
            </a:r>
            <a:endParaRPr lang="ru-RU" sz="1400" dirty="0">
              <a:solidFill>
                <a:schemeClr val="accent3">
                  <a:lumMod val="75000"/>
                </a:schemeClr>
              </a:solidFill>
              <a:latin typeface="Times New Roman" panose="02020603050405020304" pitchFamily="18" charset="0"/>
              <a:ea typeface="Times New Roman" panose="02020603050405020304" pitchFamily="18" charset="0"/>
            </a:endParaRPr>
          </a:p>
          <a:p>
            <a:pPr indent="449580" algn="just">
              <a:spcAft>
                <a:spcPts val="0"/>
              </a:spcAft>
            </a:pPr>
            <a:r>
              <a:rPr lang="ru-RU" sz="1400" dirty="0">
                <a:solidFill>
                  <a:schemeClr val="accent3">
                    <a:lumMod val="75000"/>
                  </a:schemeClr>
                </a:solidFill>
                <a:latin typeface="Arial" panose="020B0604020202020204" pitchFamily="34" charset="0"/>
                <a:ea typeface="Times New Roman" panose="02020603050405020304" pitchFamily="18" charset="0"/>
              </a:rPr>
              <a:t>Материал разделен на две части (общая и частная фармакология) и содержит 14 разделов. Последовательность глав отличается от принятой в учебниках и соответствует последовательности практических занятий по фармакологии. В начале каждой темы предлагаются вопросы, чередующиеся с ориентирующими информационными блоками, приводится список лекарственных препаратов.</a:t>
            </a:r>
            <a:endParaRPr lang="ru-RU" sz="1400" dirty="0">
              <a:solidFill>
                <a:schemeClr val="accent3">
                  <a:lumMod val="75000"/>
                </a:schemeClr>
              </a:solidFill>
              <a:latin typeface="Times New Roman" panose="02020603050405020304" pitchFamily="18" charset="0"/>
              <a:ea typeface="Times New Roman" panose="02020603050405020304" pitchFamily="18" charset="0"/>
            </a:endParaRPr>
          </a:p>
          <a:p>
            <a:pPr indent="449580" algn="just">
              <a:spcAft>
                <a:spcPts val="0"/>
              </a:spcAft>
            </a:pPr>
            <a:r>
              <a:rPr lang="ru-RU" sz="1400" dirty="0">
                <a:solidFill>
                  <a:schemeClr val="accent3">
                    <a:lumMod val="75000"/>
                  </a:schemeClr>
                </a:solidFill>
                <a:latin typeface="Arial" panose="020B0604020202020204" pitchFamily="34" charset="0"/>
                <a:ea typeface="Times New Roman" panose="02020603050405020304" pitchFamily="18" charset="0"/>
              </a:rPr>
              <a:t>Задания для самоподготовки представлены в виде структурных схем с незаполненными строками для вписывания ответов; в виде таблиц и схем, иллюстрирующих локализацию и механизмы действия лекарственных препаратов, а также в виде ситуационных задач. Каждая тема завершается тестовыми заданиями для самоконтроля и заданиями на анализ врачебных рецептов (ответы на тестовые задания приводятся в конце темы). Учебное пособие содержит четыре заключительных занятия в виде тестовых заданий. Учебное пособие предназначено студентам вузов, обучающимся по специальности "Фарма</a:t>
            </a:r>
            <a:r>
              <a:rPr lang="ru-RU" sz="1400" dirty="0">
                <a:solidFill>
                  <a:srgbClr val="222222"/>
                </a:solidFill>
                <a:latin typeface="Arial" panose="020B0604020202020204" pitchFamily="34" charset="0"/>
                <a:ea typeface="Times New Roman" panose="02020603050405020304" pitchFamily="18" charset="0"/>
              </a:rPr>
              <a:t>ция".</a:t>
            </a:r>
            <a:endParaRPr lang="ru-RU" sz="1400"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2829339" y="1174537"/>
            <a:ext cx="7205731" cy="1169551"/>
          </a:xfrm>
          <a:prstGeom prst="rect">
            <a:avLst/>
          </a:prstGeom>
        </p:spPr>
        <p:txBody>
          <a:bodyPr wrap="square">
            <a:spAutoFit/>
          </a:bodyPr>
          <a:lstStyle/>
          <a:p>
            <a:r>
              <a:rPr lang="ru-RU" sz="1400" dirty="0">
                <a:solidFill>
                  <a:schemeClr val="accent3">
                    <a:lumMod val="75000"/>
                  </a:schemeClr>
                </a:solidFill>
                <a:latin typeface="Arial" panose="020B0604020202020204" pitchFamily="34" charset="0"/>
                <a:cs typeface="Arial" panose="020B0604020202020204" pitchFamily="34" charset="0"/>
              </a:rPr>
              <a:t>Петров В.Е., Фармакология: рабочая </a:t>
            </a:r>
            <a:r>
              <a:rPr lang="ru-RU" sz="1400" dirty="0" err="1">
                <a:solidFill>
                  <a:schemeClr val="accent3">
                    <a:lumMod val="75000"/>
                  </a:schemeClr>
                </a:solidFill>
                <a:latin typeface="Arial" panose="020B0604020202020204" pitchFamily="34" charset="0"/>
                <a:cs typeface="Arial" panose="020B0604020202020204" pitchFamily="34" charset="0"/>
              </a:rPr>
              <a:t>тетр</a:t>
            </a:r>
            <a:r>
              <a:rPr lang="ru-RU" sz="1400" dirty="0">
                <a:solidFill>
                  <a:schemeClr val="accent3">
                    <a:lumMod val="75000"/>
                  </a:schemeClr>
                </a:solidFill>
                <a:latin typeface="Arial" panose="020B0604020202020204" pitchFamily="34" charset="0"/>
                <a:cs typeface="Arial" panose="020B0604020202020204" pitchFamily="34" charset="0"/>
              </a:rPr>
              <a:t>. к </a:t>
            </a:r>
            <a:r>
              <a:rPr lang="ru-RU" sz="1400" dirty="0" err="1">
                <a:solidFill>
                  <a:schemeClr val="accent3">
                    <a:lumMod val="75000"/>
                  </a:schemeClr>
                </a:solidFill>
                <a:latin typeface="Arial" panose="020B0604020202020204" pitchFamily="34" charset="0"/>
                <a:cs typeface="Arial" panose="020B0604020202020204" pitchFamily="34" charset="0"/>
              </a:rPr>
              <a:t>практ</a:t>
            </a:r>
            <a:r>
              <a:rPr lang="ru-RU" sz="1400" dirty="0">
                <a:solidFill>
                  <a:schemeClr val="accent3">
                    <a:lumMod val="75000"/>
                  </a:schemeClr>
                </a:solidFill>
                <a:latin typeface="Arial" panose="020B0604020202020204" pitchFamily="34" charset="0"/>
                <a:cs typeface="Arial" panose="020B0604020202020204" pitchFamily="34" charset="0"/>
              </a:rPr>
              <a:t>. занятиям [Электронный ресурс] : учеб. пособие для студентов учреждений </a:t>
            </a:r>
            <a:r>
              <a:rPr lang="ru-RU" sz="1400" dirty="0" err="1">
                <a:solidFill>
                  <a:schemeClr val="accent3">
                    <a:lumMod val="75000"/>
                  </a:schemeClr>
                </a:solidFill>
                <a:latin typeface="Arial" panose="020B0604020202020204" pitchFamily="34" charset="0"/>
                <a:cs typeface="Arial" panose="020B0604020202020204" pitchFamily="34" charset="0"/>
              </a:rPr>
              <a:t>высш</a:t>
            </a:r>
            <a:r>
              <a:rPr lang="ru-RU" sz="1400" dirty="0">
                <a:solidFill>
                  <a:schemeClr val="accent3">
                    <a:lumMod val="75000"/>
                  </a:schemeClr>
                </a:solidFill>
                <a:latin typeface="Arial" panose="020B0604020202020204" pitchFamily="34" charset="0"/>
                <a:cs typeface="Arial" panose="020B0604020202020204" pitchFamily="34" charset="0"/>
              </a:rPr>
              <a:t>. проф. образования, обучающихся по специальности "Фармация"] / В. Е. Петров, В. Ю. </a:t>
            </a:r>
            <a:r>
              <a:rPr lang="ru-RU" sz="1400" dirty="0" err="1">
                <a:solidFill>
                  <a:schemeClr val="accent3">
                    <a:lumMod val="75000"/>
                  </a:schemeClr>
                </a:solidFill>
                <a:latin typeface="Arial" panose="020B0604020202020204" pitchFamily="34" charset="0"/>
                <a:cs typeface="Arial" panose="020B0604020202020204" pitchFamily="34" charset="0"/>
              </a:rPr>
              <a:t>Балабаньян</a:t>
            </a:r>
            <a:r>
              <a:rPr lang="ru-RU" sz="1400" dirty="0">
                <a:solidFill>
                  <a:schemeClr val="accent3">
                    <a:lumMod val="75000"/>
                  </a:schemeClr>
                </a:solidFill>
                <a:latin typeface="Arial" panose="020B0604020202020204" pitchFamily="34" charset="0"/>
                <a:cs typeface="Arial" panose="020B0604020202020204" pitchFamily="34" charset="0"/>
              </a:rPr>
              <a:t>; Под ред. Р. Н. </a:t>
            </a:r>
            <a:r>
              <a:rPr lang="ru-RU" sz="1400" dirty="0" err="1">
                <a:solidFill>
                  <a:schemeClr val="accent3">
                    <a:lumMod val="75000"/>
                  </a:schemeClr>
                </a:solidFill>
                <a:latin typeface="Arial" panose="020B0604020202020204" pitchFamily="34" charset="0"/>
                <a:cs typeface="Arial" panose="020B0604020202020204" pitchFamily="34" charset="0"/>
              </a:rPr>
              <a:t>Аляутдина</a:t>
            </a:r>
            <a:r>
              <a:rPr lang="ru-RU" sz="1400" dirty="0">
                <a:solidFill>
                  <a:schemeClr val="accent3">
                    <a:lumMod val="75000"/>
                  </a:schemeClr>
                </a:solidFill>
                <a:latin typeface="Arial" panose="020B0604020202020204" pitchFamily="34" charset="0"/>
                <a:cs typeface="Arial" panose="020B0604020202020204" pitchFamily="34" charset="0"/>
              </a:rPr>
              <a:t>. - 3-е изд., </a:t>
            </a:r>
            <a:r>
              <a:rPr lang="ru-RU" sz="1400" dirty="0" err="1">
                <a:solidFill>
                  <a:schemeClr val="accent3">
                    <a:lumMod val="75000"/>
                  </a:schemeClr>
                </a:solidFill>
                <a:latin typeface="Arial" panose="020B0604020202020204" pitchFamily="34" charset="0"/>
                <a:cs typeface="Arial" panose="020B0604020202020204" pitchFamily="34" charset="0"/>
              </a:rPr>
              <a:t>перераб</a:t>
            </a:r>
            <a:r>
              <a:rPr lang="ru-RU" sz="1400" dirty="0">
                <a:solidFill>
                  <a:schemeClr val="accent3">
                    <a:lumMod val="75000"/>
                  </a:schemeClr>
                </a:solidFill>
                <a:latin typeface="Arial" panose="020B0604020202020204" pitchFamily="34" charset="0"/>
                <a:cs typeface="Arial" panose="020B0604020202020204" pitchFamily="34" charset="0"/>
              </a:rPr>
              <a:t>. и доп. - М. : ГЭОТАР-Медиа, 2013. - 292 с. - ISBN 978-5-9704-2673-9</a:t>
            </a:r>
          </a:p>
        </p:txBody>
      </p:sp>
    </p:spTree>
    <p:extLst>
      <p:ext uri="{BB962C8B-B14F-4D97-AF65-F5344CB8AC3E}">
        <p14:creationId xmlns:p14="http://schemas.microsoft.com/office/powerpoint/2010/main" val="28976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Научная литература 16 х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62_TF03431380" id="{C5372053-071F-4A30-B713-CAC0FBBF8602}" vid="{47BF81C2-3D26-44B6-92D3-BB3940A76306}"/>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http://purl.org/dc/term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Учебная презентация, макет с лентами и полосками (широкоэкранный формат)</Template>
  <TotalTime>0</TotalTime>
  <Words>682</Words>
  <Application>Microsoft Office PowerPoint</Application>
  <PresentationFormat>Широкоэкранный</PresentationFormat>
  <Paragraphs>44</Paragraphs>
  <Slides>12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12</vt:i4>
      </vt:variant>
    </vt:vector>
  </HeadingPairs>
  <TitlesOfParts>
    <vt:vector size="21" baseType="lpstr">
      <vt:lpstr>arial</vt:lpstr>
      <vt:lpstr>arial</vt:lpstr>
      <vt:lpstr>Calibri</vt:lpstr>
      <vt:lpstr>Euphemia</vt:lpstr>
      <vt:lpstr>LatoWeb</vt:lpstr>
      <vt:lpstr>Plantagenet Cherokee</vt:lpstr>
      <vt:lpstr>Times New Roman</vt:lpstr>
      <vt:lpstr>Wingdings</vt:lpstr>
      <vt:lpstr>Научная литература 16 х 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2020-05-07T00:08:50Z</dcterms:created>
  <dcterms:modified xsi:type="dcterms:W3CDTF">2020-05-07T02:04:48Z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